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xmlns="" userId="Rose Malcolm" providerId="None"/>
      </p:ext>
    </p:extLst>
  </p:cmAuthor>
  <p:cmAuthor id="2" name="Rose Malcolm" initials="RM [2]" lastIdx="7" clrIdx="1">
    <p:extLst>
      <p:ext uri="{19B8F6BF-5375-455C-9EA6-DF929625EA0E}">
        <p15:presenceInfo xmlns:p15="http://schemas.microsoft.com/office/powerpoint/2012/main" xmlns="" userId="17c9fa32013483c0" providerId="Windows Live"/>
      </p:ext>
    </p:extLst>
  </p:cmAuthor>
  <p:cmAuthor id="3" name="Ramesh Sannareddy" initials="RS" lastIdx="7" clrIdx="2">
    <p:extLst>
      <p:ext uri="{19B8F6BF-5375-455C-9EA6-DF929625EA0E}">
        <p15:presenceInfo xmlns:p15="http://schemas.microsoft.com/office/powerpoint/2012/main" xmlns=""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xmlns=""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65" d="100"/>
          <a:sy n="65" d="100"/>
        </p:scale>
        <p:origin x="-868" y="21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5/4/2024</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5/4/2024</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undaraselvamp/IBM_Capstone_DS/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undaraselvamp/IBM_Capstone_DS/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undaraselvamp/IBM_Capstone_DS/blob/main/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undaraselvamp/IBM_Capstone_DS/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undaraselvamp/IBM_Capstone_DS/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undaraselvamp/IBM_Capstone_DS/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Sundaraselvam</a:t>
            </a:r>
            <a:r>
              <a:rPr lang="en-US" dirty="0" smtClean="0">
                <a:solidFill>
                  <a:schemeClr val="bg2"/>
                </a:solidFill>
                <a:latin typeface="Abadi"/>
                <a:ea typeface="SF Pro" pitchFamily="2" charset="0"/>
                <a:cs typeface="SF Pro" pitchFamily="2" charset="0"/>
              </a:rPr>
              <a:t> P</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04-May-2024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cleaning involved handling missing values, converting data types, and creating new features like 'landing\_class' to indicate successful (1) or unsuccessful (0) landings. Feature engineering techniques were applied to prepare the data for machine </a:t>
            </a:r>
            <a:r>
              <a:rPr lang="en-US" sz="2200" dirty="0" smtClean="0">
                <a:solidFill>
                  <a:schemeClr val="accent3">
                    <a:lumMod val="25000"/>
                  </a:schemeClr>
                </a:solidFill>
                <a:latin typeface="Abadi" panose="020B0604020104020204" pitchFamily="34" charset="0"/>
              </a:rPr>
              <a:t>learning.</a:t>
            </a:r>
          </a:p>
          <a:p>
            <a:pPr lvl="1"/>
            <a:r>
              <a:rPr lang="en-US" sz="1800" dirty="0">
                <a:solidFill>
                  <a:schemeClr val="accent3">
                    <a:lumMod val="25000"/>
                  </a:schemeClr>
                </a:solidFill>
                <a:latin typeface="Abadi" panose="020B0604020104020204" pitchFamily="34" charset="0"/>
              </a:rPr>
              <a:t>Calculate the number of launches on each </a:t>
            </a:r>
            <a:r>
              <a:rPr lang="en-US" sz="1800" dirty="0" smtClean="0">
                <a:solidFill>
                  <a:schemeClr val="accent3">
                    <a:lumMod val="25000"/>
                  </a:schemeClr>
                </a:solidFill>
                <a:latin typeface="Abadi" panose="020B0604020104020204" pitchFamily="34" charset="0"/>
              </a:rPr>
              <a:t>site</a:t>
            </a:r>
          </a:p>
          <a:p>
            <a:pPr lvl="1"/>
            <a:r>
              <a:rPr lang="en-US" sz="1800" dirty="0">
                <a:solidFill>
                  <a:schemeClr val="accent3">
                    <a:lumMod val="25000"/>
                  </a:schemeClr>
                </a:solidFill>
                <a:latin typeface="Abadi" panose="020B0604020104020204" pitchFamily="34" charset="0"/>
              </a:rPr>
              <a:t>Calculate the number and occurrence of each </a:t>
            </a:r>
            <a:r>
              <a:rPr lang="en-US" sz="1800" dirty="0" smtClean="0">
                <a:solidFill>
                  <a:schemeClr val="accent3">
                    <a:lumMod val="25000"/>
                  </a:schemeClr>
                </a:solidFill>
                <a:latin typeface="Abadi" panose="020B0604020104020204" pitchFamily="34" charset="0"/>
              </a:rPr>
              <a:t>orbit</a:t>
            </a:r>
          </a:p>
          <a:p>
            <a:pPr lvl="1"/>
            <a:r>
              <a:rPr lang="en-US" sz="1800" dirty="0">
                <a:solidFill>
                  <a:schemeClr val="accent3">
                    <a:lumMod val="25000"/>
                  </a:schemeClr>
                </a:solidFill>
                <a:latin typeface="Abadi" panose="020B0604020104020204" pitchFamily="34" charset="0"/>
              </a:rPr>
              <a:t>Calculate the number and </a:t>
            </a:r>
            <a:r>
              <a:rPr lang="en-US" sz="1800" dirty="0" err="1">
                <a:solidFill>
                  <a:schemeClr val="accent3">
                    <a:lumMod val="25000"/>
                  </a:schemeClr>
                </a:solidFill>
                <a:latin typeface="Abadi" panose="020B0604020104020204" pitchFamily="34" charset="0"/>
              </a:rPr>
              <a:t>occurence</a:t>
            </a:r>
            <a:r>
              <a:rPr lang="en-US" sz="1800" dirty="0">
                <a:solidFill>
                  <a:schemeClr val="accent3">
                    <a:lumMod val="25000"/>
                  </a:schemeClr>
                </a:solidFill>
                <a:latin typeface="Abadi" panose="020B0604020104020204" pitchFamily="34" charset="0"/>
              </a:rPr>
              <a:t> of mission outcome </a:t>
            </a:r>
            <a:r>
              <a:rPr lang="en-US" sz="1800" dirty="0" smtClean="0">
                <a:solidFill>
                  <a:schemeClr val="accent3">
                    <a:lumMod val="25000"/>
                  </a:schemeClr>
                </a:solidFill>
                <a:latin typeface="Abadi" panose="020B0604020104020204" pitchFamily="34" charset="0"/>
              </a:rPr>
              <a:t>of the orbits</a:t>
            </a:r>
          </a:p>
          <a:p>
            <a:pPr lvl="1"/>
            <a:r>
              <a:rPr lang="en-US" sz="1800" dirty="0">
                <a:solidFill>
                  <a:schemeClr val="accent3">
                    <a:lumMod val="25000"/>
                  </a:schemeClr>
                </a:solidFill>
                <a:latin typeface="Abadi" panose="020B0604020104020204" pitchFamily="34" charset="0"/>
              </a:rPr>
              <a:t>Create a landing outcome label from Outcome </a:t>
            </a:r>
            <a:r>
              <a:rPr lang="en-US" sz="1800" dirty="0" smtClean="0">
                <a:solidFill>
                  <a:schemeClr val="accent3">
                    <a:lumMod val="25000"/>
                  </a:schemeClr>
                </a:solidFill>
                <a:latin typeface="Abadi" panose="020B0604020104020204" pitchFamily="34" charset="0"/>
              </a:rPr>
              <a:t>column</a:t>
            </a:r>
          </a:p>
          <a:p>
            <a:pPr marL="0" indent="0">
              <a:buNone/>
            </a:pPr>
            <a:endParaRPr lang="en-US" sz="2200" dirty="0" smtClean="0">
              <a:solidFill>
                <a:schemeClr val="accent3">
                  <a:lumMod val="25000"/>
                </a:schemeClr>
              </a:solidFill>
              <a:latin typeface="Abadi" panose="020B0604020104020204" pitchFamily="34" charset="0"/>
            </a:endParaRPr>
          </a:p>
          <a:p>
            <a:r>
              <a:rPr lang="en-US" sz="2200" dirty="0" err="1" smtClean="0">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URL: </a:t>
            </a:r>
            <a:r>
              <a:rPr lang="en-US" sz="2200" dirty="0" smtClean="0">
                <a:solidFill>
                  <a:schemeClr val="accent3">
                    <a:lumMod val="25000"/>
                  </a:schemeClr>
                </a:solidFill>
                <a:latin typeface="Abadi" panose="020B0604020104020204" pitchFamily="34" charset="0"/>
                <a:hlinkClick r:id="rId3"/>
              </a:rPr>
              <a:t>https</a:t>
            </a:r>
            <a:r>
              <a:rPr lang="en-US" sz="2200" dirty="0">
                <a:solidFill>
                  <a:schemeClr val="accent3">
                    <a:lumMod val="25000"/>
                  </a:schemeClr>
                </a:solidFill>
                <a:latin typeface="Abadi" panose="020B0604020104020204" pitchFamily="34" charset="0"/>
                <a:hlinkClick r:id="rId3"/>
              </a:rPr>
              <a:t>://github.com/Sundaraselvamp/IBM_Capstone_DS/blob/main/labs-jupyter-spacex-Data%20wrangling.ipynb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Several visualizations were created to explore relationships between variables: scatter plots for Flight Number vs. Launch Site and Payload vs. Launch Site, bar charts for success rate by Orbit type, and line charts for yearly average success rate. These visualizations helped uncover patterns and trends in the data.</a:t>
            </a:r>
            <a:endParaRPr lang="en-US" sz="2200" dirty="0">
              <a:solidFill>
                <a:schemeClr val="accent3">
                  <a:lumMod val="25000"/>
                </a:schemeClr>
              </a:solidFill>
              <a:latin typeface="Abadi"/>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 : </a:t>
            </a:r>
            <a:r>
              <a:rPr lang="en-US" sz="2200" dirty="0" smtClean="0">
                <a:solidFill>
                  <a:schemeClr val="accent3">
                    <a:lumMod val="25000"/>
                  </a:schemeClr>
                </a:solidFill>
                <a:latin typeface="Abadi" panose="020B0604020104020204" pitchFamily="34" charset="0"/>
                <a:hlinkClick r:id="rId3"/>
              </a:rPr>
              <a:t>https://github.com/Sundaraselvamp/IBM_Capstone_DS/blob/main/edadataviz.ipynb</a:t>
            </a:r>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Key </a:t>
            </a:r>
            <a:r>
              <a:rPr lang="en-US" sz="2200" dirty="0">
                <a:solidFill>
                  <a:schemeClr val="accent3">
                    <a:lumMod val="25000"/>
                  </a:schemeClr>
                </a:solidFill>
                <a:latin typeface="Abadi" panose="020B0604020104020204" pitchFamily="34" charset="0"/>
              </a:rPr>
              <a:t>SQL queries performed, such </a:t>
            </a:r>
            <a:r>
              <a:rPr lang="en-US" sz="2200" dirty="0" smtClean="0">
                <a:solidFill>
                  <a:schemeClr val="accent3">
                    <a:lumMod val="25000"/>
                  </a:schemeClr>
                </a:solidFill>
                <a:latin typeface="Abadi" panose="020B0604020104020204" pitchFamily="34" charset="0"/>
              </a:rPr>
              <a:t>as;</a:t>
            </a:r>
          </a:p>
          <a:p>
            <a:pPr lvl="1"/>
            <a:r>
              <a:rPr lang="en-US" sz="1800" dirty="0"/>
              <a:t>Finding the names of unique launch sites.</a:t>
            </a:r>
          </a:p>
          <a:p>
            <a:pPr lvl="1"/>
            <a:r>
              <a:rPr lang="en-US" sz="1800" dirty="0" smtClean="0"/>
              <a:t>Calculating </a:t>
            </a:r>
            <a:r>
              <a:rPr lang="en-US" sz="1800" dirty="0"/>
              <a:t>the total payload mass carried by boosters from NASA (CRS).</a:t>
            </a:r>
          </a:p>
          <a:p>
            <a:pPr lvl="1"/>
            <a:r>
              <a:rPr lang="en-US" sz="1800" dirty="0" smtClean="0"/>
              <a:t>Analyzing </a:t>
            </a:r>
            <a:r>
              <a:rPr lang="en-US" sz="1800" dirty="0"/>
              <a:t>the average payload mass carried by booster version F9 v1.1.</a:t>
            </a:r>
          </a:p>
          <a:p>
            <a:pPr lvl="1"/>
            <a:r>
              <a:rPr lang="en-US" sz="1800" dirty="0" smtClean="0"/>
              <a:t>Determining </a:t>
            </a:r>
            <a:r>
              <a:rPr lang="en-US" sz="1800" dirty="0"/>
              <a:t>the date of the first successful ground pad landing.</a:t>
            </a:r>
          </a:p>
          <a:p>
            <a:pPr lvl="1"/>
            <a:r>
              <a:rPr lang="en-US" sz="1800" dirty="0" smtClean="0"/>
              <a:t>Listing </a:t>
            </a:r>
            <a:r>
              <a:rPr lang="en-US" sz="1800" dirty="0"/>
              <a:t>boosters that successfully landed on drone ships with specific payload mass ranges.</a:t>
            </a:r>
          </a:p>
          <a:p>
            <a:pPr lvl="1"/>
            <a:r>
              <a:rPr lang="en-US" sz="1800" dirty="0" smtClean="0"/>
              <a:t>Analyzing </a:t>
            </a:r>
            <a:r>
              <a:rPr lang="en-US" sz="1800" dirty="0"/>
              <a:t>the distribution of successful and failed mission outcomes.</a:t>
            </a:r>
          </a:p>
          <a:p>
            <a:pPr lvl="1"/>
            <a:r>
              <a:rPr lang="en-US" sz="1800" dirty="0" smtClean="0"/>
              <a:t>Identifying </a:t>
            </a:r>
            <a:r>
              <a:rPr lang="en-US" sz="1800" dirty="0"/>
              <a:t>the booster versions with the maximum payload mass.</a:t>
            </a:r>
          </a:p>
          <a:p>
            <a:pPr lvl="1"/>
            <a:r>
              <a:rPr lang="en-US" sz="1800" dirty="0" smtClean="0"/>
              <a:t>Exploring </a:t>
            </a:r>
            <a:r>
              <a:rPr lang="en-US" sz="1800" dirty="0"/>
              <a:t>launch records from 2015 with failed drone ship landings.</a:t>
            </a:r>
          </a:p>
          <a:p>
            <a:pPr lvl="1"/>
            <a:r>
              <a:rPr lang="en-US" sz="1800" dirty="0" smtClean="0"/>
              <a:t>Ranking </a:t>
            </a:r>
            <a:r>
              <a:rPr lang="en-US" sz="1800" dirty="0"/>
              <a:t>landing outcomes between specific dates</a:t>
            </a:r>
            <a:r>
              <a:rPr lang="en-US" sz="1800" dirty="0" smtClean="0"/>
              <a:t>.</a:t>
            </a:r>
            <a:endParaRPr lang="en-US" sz="18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 </a:t>
            </a:r>
            <a:r>
              <a:rPr lang="en-US" sz="2200" dirty="0" smtClean="0">
                <a:solidFill>
                  <a:schemeClr val="accent3">
                    <a:lumMod val="25000"/>
                  </a:schemeClr>
                </a:solidFill>
                <a:latin typeface="Abadi" panose="020B0604020104020204" pitchFamily="34" charset="0"/>
                <a:hlinkClick r:id="rId3"/>
              </a:rPr>
              <a:t>https://github.com/Sundaraselvamp/IBM_Capstone_DS/blob/main/jupyter-labs-eda-sql-coursera_sqllite%20(1).ipynb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An interactive map was built using Folium to visualize launch site locations and their proximities to various features. Markers indicate launch sites, color-coded by success/failure outcomes. Distance calculations and lines illustrate the proximity of each site to coastlines, railways, highways, and cities, providing insights into potential geographic factors influencing landing success.</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 </a:t>
            </a:r>
            <a:r>
              <a:rPr lang="en-US" sz="2200" dirty="0" smtClean="0">
                <a:solidFill>
                  <a:schemeClr val="accent3">
                    <a:lumMod val="25000"/>
                  </a:schemeClr>
                </a:solidFill>
                <a:latin typeface="Abadi" panose="020B0604020104020204" pitchFamily="34" charset="0"/>
                <a:hlinkClick r:id="rId3"/>
              </a:rPr>
              <a:t>https://github.com/Sundaraselvamp/IBM_Capstone_DS/blob/main/lab_jupyter_launch_site_location.ipynb</a:t>
            </a:r>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dashboard was developed to facilitate interactive exploration of the data. The dashboard includes pie charts showing launch success counts for different sites, and scatter plots of Payload vs. Launch Outcome with range sliders for filtering by payload mass. This interactive visualization allows for deeper understanding of the relationship between payload and landing success for various launch sites and booster versions.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Several classification models were built and tuned to predict landing outcomes: Logistic Regression, Support Vector Machine (SVM), Decision Tree, and K-Nearest Neighbors (KNN).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optimized </a:t>
            </a:r>
            <a:r>
              <a:rPr lang="en-US" sz="2200" dirty="0" err="1">
                <a:solidFill>
                  <a:schemeClr val="accent3">
                    <a:lumMod val="25000"/>
                  </a:schemeClr>
                </a:solidFill>
                <a:latin typeface="Abadi" panose="020B0604020104020204" pitchFamily="34" charset="0"/>
              </a:rPr>
              <a:t>hyperparameters</a:t>
            </a:r>
            <a:r>
              <a:rPr lang="en-US" sz="2200" dirty="0">
                <a:solidFill>
                  <a:schemeClr val="accent3">
                    <a:lumMod val="25000"/>
                  </a:schemeClr>
                </a:solidFill>
                <a:latin typeface="Abadi" panose="020B0604020104020204" pitchFamily="34" charset="0"/>
              </a:rPr>
              <a:t> for each model. Evaluation metrics like accuracy and confusion matrices were used to select the best performing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 </a:t>
            </a:r>
            <a:r>
              <a:rPr lang="en-US" sz="2200" dirty="0" smtClean="0">
                <a:solidFill>
                  <a:schemeClr val="accent3">
                    <a:lumMod val="25000"/>
                  </a:schemeClr>
                </a:solidFill>
                <a:latin typeface="Abadi" panose="020B0604020104020204" pitchFamily="34" charset="0"/>
                <a:hlinkClick r:id="rId3"/>
              </a:rPr>
              <a:t>https://github.com/Sundaraselvamp/IBM_Capstone_DS/blob/main/SpaceX_Machine%20Learning%20Prediction_Part_5.ipynb</a:t>
            </a:r>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4601183" y="2344366"/>
            <a:ext cx="4533090" cy="3112851"/>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1418871"/>
            <a:ext cx="10601623" cy="469010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2" y="1447840"/>
            <a:ext cx="10687960" cy="446657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388618"/>
            <a:ext cx="10687961" cy="463695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374157"/>
            <a:ext cx="10687961" cy="471828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1382894"/>
            <a:ext cx="10687961" cy="464267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400783"/>
            <a:ext cx="10687961" cy="462479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CCAFS LC-40</a:t>
            </a:r>
          </a:p>
          <a:p>
            <a:pPr>
              <a:lnSpc>
                <a:spcPct val="100000"/>
              </a:lnSpc>
              <a:spcBef>
                <a:spcPts val="1400"/>
              </a:spcBef>
            </a:pPr>
            <a:r>
              <a:rPr lang="en-US" sz="2200" dirty="0">
                <a:solidFill>
                  <a:schemeClr val="accent3">
                    <a:lumMod val="25000"/>
                  </a:schemeClr>
                </a:solidFill>
                <a:latin typeface="Abadi" panose="020B0604020104020204" pitchFamily="34" charset="0"/>
              </a:rPr>
              <a:t>VAFB SLC-4E</a:t>
            </a:r>
          </a:p>
          <a:p>
            <a:pPr>
              <a:lnSpc>
                <a:spcPct val="100000"/>
              </a:lnSpc>
              <a:spcBef>
                <a:spcPts val="1400"/>
              </a:spcBef>
            </a:pPr>
            <a:r>
              <a:rPr lang="en-US" sz="2200" dirty="0">
                <a:solidFill>
                  <a:schemeClr val="accent3">
                    <a:lumMod val="25000"/>
                  </a:schemeClr>
                </a:solidFill>
                <a:latin typeface="Abadi" panose="020B0604020104020204" pitchFamily="34" charset="0"/>
              </a:rPr>
              <a:t>KSC LC-39A</a:t>
            </a:r>
          </a:p>
          <a:p>
            <a:pPr>
              <a:lnSpc>
                <a:spcPct val="100000"/>
              </a:lnSpc>
              <a:spcBef>
                <a:spcPts val="1400"/>
              </a:spcBef>
            </a:pPr>
            <a:r>
              <a:rPr lang="en-US" sz="2200" dirty="0">
                <a:solidFill>
                  <a:schemeClr val="accent3">
                    <a:lumMod val="25000"/>
                  </a:schemeClr>
                </a:solidFill>
                <a:latin typeface="Abadi" panose="020B0604020104020204" pitchFamily="34" charset="0"/>
              </a:rPr>
              <a:t>CCAFS SLC-40</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graphicFrame>
        <p:nvGraphicFramePr>
          <p:cNvPr id="2" name="Content Placeholder 1"/>
          <p:cNvGraphicFramePr>
            <a:graphicFrameLocks noGrp="1"/>
          </p:cNvGraphicFramePr>
          <p:nvPr>
            <p:ph idx="4294967295"/>
            <p:extLst>
              <p:ext uri="{D42A27DB-BD31-4B8C-83A1-F6EECF244321}">
                <p14:modId xmlns:p14="http://schemas.microsoft.com/office/powerpoint/2010/main" val="3762490714"/>
              </p:ext>
            </p:extLst>
          </p:nvPr>
        </p:nvGraphicFramePr>
        <p:xfrm>
          <a:off x="243192" y="1507787"/>
          <a:ext cx="11214780" cy="4517785"/>
        </p:xfrm>
        <a:graphic>
          <a:graphicData uri="http://schemas.openxmlformats.org/drawingml/2006/table">
            <a:tbl>
              <a:tblPr/>
              <a:tblGrid>
                <a:gridCol w="1121478"/>
                <a:gridCol w="1121478"/>
                <a:gridCol w="1121478"/>
                <a:gridCol w="1121478"/>
                <a:gridCol w="1121478"/>
                <a:gridCol w="1121478"/>
                <a:gridCol w="1121478"/>
                <a:gridCol w="1121478"/>
                <a:gridCol w="1121478"/>
                <a:gridCol w="1121478"/>
              </a:tblGrid>
              <a:tr h="622644">
                <a:tc>
                  <a:txBody>
                    <a:bodyPr/>
                    <a:lstStyle/>
                    <a:p>
                      <a:pPr algn="r" fontAlgn="ctr"/>
                      <a:r>
                        <a:rPr lang="en-IN" sz="1200">
                          <a:effectLst/>
                        </a:rPr>
                        <a:t>Date</a:t>
                      </a:r>
                    </a:p>
                  </a:txBody>
                  <a:tcPr marL="34866" marR="34866" marT="17433" marB="17433" anchor="ctr">
                    <a:lnL>
                      <a:noFill/>
                    </a:lnL>
                    <a:lnR>
                      <a:noFill/>
                    </a:lnR>
                    <a:lnT>
                      <a:noFill/>
                    </a:lnT>
                    <a:lnB>
                      <a:noFill/>
                    </a:lnB>
                  </a:tcPr>
                </a:tc>
                <a:tc>
                  <a:txBody>
                    <a:bodyPr/>
                    <a:lstStyle/>
                    <a:p>
                      <a:pPr algn="r" fontAlgn="ctr"/>
                      <a:r>
                        <a:rPr lang="en-IN" sz="1200">
                          <a:effectLst/>
                        </a:rPr>
                        <a:t>Time (UTC)</a:t>
                      </a:r>
                    </a:p>
                  </a:txBody>
                  <a:tcPr marL="34866" marR="34866" marT="17433" marB="17433" anchor="ctr">
                    <a:lnL>
                      <a:noFill/>
                    </a:lnL>
                    <a:lnR>
                      <a:noFill/>
                    </a:lnR>
                    <a:lnT>
                      <a:noFill/>
                    </a:lnT>
                    <a:lnB>
                      <a:noFill/>
                    </a:lnB>
                  </a:tcPr>
                </a:tc>
                <a:tc>
                  <a:txBody>
                    <a:bodyPr/>
                    <a:lstStyle/>
                    <a:p>
                      <a:pPr algn="r" fontAlgn="ctr"/>
                      <a:r>
                        <a:rPr lang="en-IN" sz="1200">
                          <a:effectLst/>
                        </a:rPr>
                        <a:t>Booster_Version</a:t>
                      </a:r>
                    </a:p>
                  </a:txBody>
                  <a:tcPr marL="34866" marR="34866" marT="17433" marB="17433" anchor="ctr">
                    <a:lnL>
                      <a:noFill/>
                    </a:lnL>
                    <a:lnR>
                      <a:noFill/>
                    </a:lnR>
                    <a:lnT>
                      <a:noFill/>
                    </a:lnT>
                    <a:lnB>
                      <a:noFill/>
                    </a:lnB>
                  </a:tcPr>
                </a:tc>
                <a:tc>
                  <a:txBody>
                    <a:bodyPr/>
                    <a:lstStyle/>
                    <a:p>
                      <a:pPr algn="r" fontAlgn="ctr"/>
                      <a:r>
                        <a:rPr lang="en-IN" sz="1200">
                          <a:effectLst/>
                        </a:rPr>
                        <a:t>Launch_Site</a:t>
                      </a:r>
                    </a:p>
                  </a:txBody>
                  <a:tcPr marL="34866" marR="34866" marT="17433" marB="17433" anchor="ctr">
                    <a:lnL>
                      <a:noFill/>
                    </a:lnL>
                    <a:lnR>
                      <a:noFill/>
                    </a:lnR>
                    <a:lnT>
                      <a:noFill/>
                    </a:lnT>
                    <a:lnB>
                      <a:noFill/>
                    </a:lnB>
                  </a:tcPr>
                </a:tc>
                <a:tc>
                  <a:txBody>
                    <a:bodyPr/>
                    <a:lstStyle/>
                    <a:p>
                      <a:pPr algn="r" fontAlgn="ctr"/>
                      <a:r>
                        <a:rPr lang="en-IN" sz="1200">
                          <a:effectLst/>
                        </a:rPr>
                        <a:t>Payload</a:t>
                      </a:r>
                    </a:p>
                  </a:txBody>
                  <a:tcPr marL="34866" marR="34866" marT="17433" marB="17433" anchor="ctr">
                    <a:lnL>
                      <a:noFill/>
                    </a:lnL>
                    <a:lnR>
                      <a:noFill/>
                    </a:lnR>
                    <a:lnT>
                      <a:noFill/>
                    </a:lnT>
                    <a:lnB>
                      <a:noFill/>
                    </a:lnB>
                  </a:tcPr>
                </a:tc>
                <a:tc>
                  <a:txBody>
                    <a:bodyPr/>
                    <a:lstStyle/>
                    <a:p>
                      <a:pPr algn="r" fontAlgn="ctr"/>
                      <a:r>
                        <a:rPr lang="en-IN" sz="1200">
                          <a:effectLst/>
                        </a:rPr>
                        <a:t>PAYLOAD_MASS__KG_</a:t>
                      </a:r>
                    </a:p>
                  </a:txBody>
                  <a:tcPr marL="34866" marR="34866" marT="17433" marB="17433" anchor="ctr">
                    <a:lnL>
                      <a:noFill/>
                    </a:lnL>
                    <a:lnR>
                      <a:noFill/>
                    </a:lnR>
                    <a:lnT>
                      <a:noFill/>
                    </a:lnT>
                    <a:lnB>
                      <a:noFill/>
                    </a:lnB>
                  </a:tcPr>
                </a:tc>
                <a:tc>
                  <a:txBody>
                    <a:bodyPr/>
                    <a:lstStyle/>
                    <a:p>
                      <a:pPr algn="r" fontAlgn="ctr"/>
                      <a:r>
                        <a:rPr lang="en-IN" sz="1200">
                          <a:effectLst/>
                        </a:rPr>
                        <a:t>Orbit</a:t>
                      </a:r>
                    </a:p>
                  </a:txBody>
                  <a:tcPr marL="34866" marR="34866" marT="17433" marB="17433" anchor="ctr">
                    <a:lnL>
                      <a:noFill/>
                    </a:lnL>
                    <a:lnR>
                      <a:noFill/>
                    </a:lnR>
                    <a:lnT>
                      <a:noFill/>
                    </a:lnT>
                    <a:lnB>
                      <a:noFill/>
                    </a:lnB>
                  </a:tcPr>
                </a:tc>
                <a:tc>
                  <a:txBody>
                    <a:bodyPr/>
                    <a:lstStyle/>
                    <a:p>
                      <a:pPr algn="r" fontAlgn="ctr"/>
                      <a:r>
                        <a:rPr lang="en-IN" sz="1200">
                          <a:effectLst/>
                        </a:rPr>
                        <a:t>Customer</a:t>
                      </a:r>
                    </a:p>
                  </a:txBody>
                  <a:tcPr marL="34866" marR="34866" marT="17433" marB="17433" anchor="ctr">
                    <a:lnL>
                      <a:noFill/>
                    </a:lnL>
                    <a:lnR>
                      <a:noFill/>
                    </a:lnR>
                    <a:lnT>
                      <a:noFill/>
                    </a:lnT>
                    <a:lnB>
                      <a:noFill/>
                    </a:lnB>
                  </a:tcPr>
                </a:tc>
                <a:tc>
                  <a:txBody>
                    <a:bodyPr/>
                    <a:lstStyle/>
                    <a:p>
                      <a:pPr algn="r" fontAlgn="ctr"/>
                      <a:r>
                        <a:rPr lang="en-IN" sz="1200">
                          <a:effectLst/>
                        </a:rPr>
                        <a:t>Mission_Outcome</a:t>
                      </a:r>
                    </a:p>
                  </a:txBody>
                  <a:tcPr marL="34866" marR="34866" marT="17433" marB="17433" anchor="ctr">
                    <a:lnL>
                      <a:noFill/>
                    </a:lnL>
                    <a:lnR>
                      <a:noFill/>
                    </a:lnR>
                    <a:lnT>
                      <a:noFill/>
                    </a:lnT>
                    <a:lnB>
                      <a:noFill/>
                    </a:lnB>
                  </a:tcPr>
                </a:tc>
                <a:tc>
                  <a:txBody>
                    <a:bodyPr/>
                    <a:lstStyle/>
                    <a:p>
                      <a:pPr algn="r" fontAlgn="ctr"/>
                      <a:r>
                        <a:rPr lang="en-IN" sz="1200">
                          <a:effectLst/>
                        </a:rPr>
                        <a:t>Landing_Outcome</a:t>
                      </a:r>
                    </a:p>
                  </a:txBody>
                  <a:tcPr marL="34866" marR="34866" marT="17433" marB="17433" anchor="ctr">
                    <a:lnL>
                      <a:noFill/>
                    </a:lnL>
                    <a:lnR>
                      <a:noFill/>
                    </a:lnR>
                    <a:lnT>
                      <a:noFill/>
                    </a:lnT>
                    <a:lnB>
                      <a:noFill/>
                    </a:lnB>
                  </a:tcPr>
                </a:tc>
              </a:tr>
              <a:tr h="818125">
                <a:tc>
                  <a:txBody>
                    <a:bodyPr/>
                    <a:lstStyle/>
                    <a:p>
                      <a:r>
                        <a:rPr lang="en-IN" sz="1200">
                          <a:effectLst/>
                        </a:rPr>
                        <a:t>2010-06-04</a:t>
                      </a:r>
                    </a:p>
                  </a:txBody>
                  <a:tcPr marL="34866" marR="34866" marT="17433" marB="17433" anchor="ctr">
                    <a:lnL>
                      <a:noFill/>
                    </a:lnL>
                    <a:lnR>
                      <a:noFill/>
                    </a:lnR>
                    <a:lnT>
                      <a:noFill/>
                    </a:lnT>
                    <a:lnB>
                      <a:noFill/>
                    </a:lnB>
                  </a:tcPr>
                </a:tc>
                <a:tc>
                  <a:txBody>
                    <a:bodyPr/>
                    <a:lstStyle/>
                    <a:p>
                      <a:r>
                        <a:rPr lang="en-IN" sz="1200">
                          <a:effectLst/>
                        </a:rPr>
                        <a:t>18:45:00</a:t>
                      </a:r>
                    </a:p>
                  </a:txBody>
                  <a:tcPr marL="34866" marR="34866" marT="17433" marB="17433" anchor="ctr">
                    <a:lnL>
                      <a:noFill/>
                    </a:lnL>
                    <a:lnR>
                      <a:noFill/>
                    </a:lnR>
                    <a:lnT>
                      <a:noFill/>
                    </a:lnT>
                    <a:lnB>
                      <a:noFill/>
                    </a:lnB>
                  </a:tcPr>
                </a:tc>
                <a:tc>
                  <a:txBody>
                    <a:bodyPr/>
                    <a:lstStyle/>
                    <a:p>
                      <a:r>
                        <a:rPr lang="en-IN" sz="1200">
                          <a:effectLst/>
                        </a:rPr>
                        <a:t>F9 v1.0 B0003</a:t>
                      </a:r>
                    </a:p>
                  </a:txBody>
                  <a:tcPr marL="34866" marR="34866" marT="17433" marB="17433" anchor="ctr">
                    <a:lnL>
                      <a:noFill/>
                    </a:lnL>
                    <a:lnR>
                      <a:noFill/>
                    </a:lnR>
                    <a:lnT>
                      <a:noFill/>
                    </a:lnT>
                    <a:lnB>
                      <a:noFill/>
                    </a:lnB>
                  </a:tcPr>
                </a:tc>
                <a:tc>
                  <a:txBody>
                    <a:bodyPr/>
                    <a:lstStyle/>
                    <a:p>
                      <a:r>
                        <a:rPr lang="en-IN" sz="1200">
                          <a:effectLst/>
                        </a:rPr>
                        <a:t>CCAFS LC-40</a:t>
                      </a:r>
                    </a:p>
                  </a:txBody>
                  <a:tcPr marL="34866" marR="34866" marT="17433" marB="17433" anchor="ctr">
                    <a:lnL>
                      <a:noFill/>
                    </a:lnL>
                    <a:lnR>
                      <a:noFill/>
                    </a:lnR>
                    <a:lnT>
                      <a:noFill/>
                    </a:lnT>
                    <a:lnB>
                      <a:noFill/>
                    </a:lnB>
                  </a:tcPr>
                </a:tc>
                <a:tc>
                  <a:txBody>
                    <a:bodyPr/>
                    <a:lstStyle/>
                    <a:p>
                      <a:r>
                        <a:rPr lang="en-IN" sz="1200">
                          <a:effectLst/>
                        </a:rPr>
                        <a:t>Dragon Spacecraft Qualification Unit</a:t>
                      </a:r>
                    </a:p>
                  </a:txBody>
                  <a:tcPr marL="34866" marR="34866" marT="17433" marB="17433" anchor="ctr">
                    <a:lnL>
                      <a:noFill/>
                    </a:lnL>
                    <a:lnR>
                      <a:noFill/>
                    </a:lnR>
                    <a:lnT>
                      <a:noFill/>
                    </a:lnT>
                    <a:lnB>
                      <a:noFill/>
                    </a:lnB>
                  </a:tcPr>
                </a:tc>
                <a:tc>
                  <a:txBody>
                    <a:bodyPr/>
                    <a:lstStyle/>
                    <a:p>
                      <a:r>
                        <a:rPr lang="en-IN" sz="1200">
                          <a:effectLst/>
                        </a:rPr>
                        <a:t>0</a:t>
                      </a:r>
                    </a:p>
                  </a:txBody>
                  <a:tcPr marL="34866" marR="34866" marT="17433" marB="17433" anchor="ctr">
                    <a:lnL>
                      <a:noFill/>
                    </a:lnL>
                    <a:lnR>
                      <a:noFill/>
                    </a:lnR>
                    <a:lnT>
                      <a:noFill/>
                    </a:lnT>
                    <a:lnB>
                      <a:noFill/>
                    </a:lnB>
                  </a:tcPr>
                </a:tc>
                <a:tc>
                  <a:txBody>
                    <a:bodyPr/>
                    <a:lstStyle/>
                    <a:p>
                      <a:r>
                        <a:rPr lang="en-IN" sz="1200">
                          <a:effectLst/>
                        </a:rPr>
                        <a:t>LEO</a:t>
                      </a:r>
                    </a:p>
                  </a:txBody>
                  <a:tcPr marL="34866" marR="34866" marT="17433" marB="17433" anchor="ctr">
                    <a:lnL>
                      <a:noFill/>
                    </a:lnL>
                    <a:lnR>
                      <a:noFill/>
                    </a:lnR>
                    <a:lnT>
                      <a:noFill/>
                    </a:lnT>
                    <a:lnB>
                      <a:noFill/>
                    </a:lnB>
                  </a:tcPr>
                </a:tc>
                <a:tc>
                  <a:txBody>
                    <a:bodyPr/>
                    <a:lstStyle/>
                    <a:p>
                      <a:r>
                        <a:rPr lang="en-IN" sz="1200">
                          <a:effectLst/>
                        </a:rPr>
                        <a:t>SpaceX</a:t>
                      </a:r>
                    </a:p>
                  </a:txBody>
                  <a:tcPr marL="34866" marR="34866" marT="17433" marB="17433" anchor="ctr">
                    <a:lnL>
                      <a:noFill/>
                    </a:lnL>
                    <a:lnR>
                      <a:noFill/>
                    </a:lnR>
                    <a:lnT>
                      <a:noFill/>
                    </a:lnT>
                    <a:lnB>
                      <a:noFill/>
                    </a:lnB>
                  </a:tcPr>
                </a:tc>
                <a:tc>
                  <a:txBody>
                    <a:bodyPr/>
                    <a:lstStyle/>
                    <a:p>
                      <a:r>
                        <a:rPr lang="en-IN" sz="1200">
                          <a:effectLst/>
                        </a:rPr>
                        <a:t>Success</a:t>
                      </a:r>
                    </a:p>
                  </a:txBody>
                  <a:tcPr marL="34866" marR="34866" marT="17433" marB="17433" anchor="ctr">
                    <a:lnL>
                      <a:noFill/>
                    </a:lnL>
                    <a:lnR>
                      <a:noFill/>
                    </a:lnR>
                    <a:lnT>
                      <a:noFill/>
                    </a:lnT>
                    <a:lnB>
                      <a:noFill/>
                    </a:lnB>
                  </a:tcPr>
                </a:tc>
                <a:tc>
                  <a:txBody>
                    <a:bodyPr/>
                    <a:lstStyle/>
                    <a:p>
                      <a:r>
                        <a:rPr lang="en-IN" sz="1200">
                          <a:effectLst/>
                        </a:rPr>
                        <a:t>Failure (parachute)</a:t>
                      </a:r>
                    </a:p>
                  </a:txBody>
                  <a:tcPr marL="34866" marR="34866" marT="17433" marB="17433" anchor="ctr">
                    <a:lnL>
                      <a:noFill/>
                    </a:lnL>
                    <a:lnR>
                      <a:noFill/>
                    </a:lnR>
                    <a:lnT>
                      <a:noFill/>
                    </a:lnT>
                    <a:lnB>
                      <a:noFill/>
                    </a:lnB>
                  </a:tcPr>
                </a:tc>
              </a:tr>
              <a:tr h="1600048">
                <a:tc>
                  <a:txBody>
                    <a:bodyPr/>
                    <a:lstStyle/>
                    <a:p>
                      <a:r>
                        <a:rPr lang="en-IN" sz="1200">
                          <a:effectLst/>
                        </a:rPr>
                        <a:t>2010-12-08</a:t>
                      </a:r>
                    </a:p>
                  </a:txBody>
                  <a:tcPr marL="34866" marR="34866" marT="17433" marB="17433" anchor="ctr">
                    <a:lnL>
                      <a:noFill/>
                    </a:lnL>
                    <a:lnR>
                      <a:noFill/>
                    </a:lnR>
                    <a:lnT>
                      <a:noFill/>
                    </a:lnT>
                    <a:lnB>
                      <a:noFill/>
                    </a:lnB>
                  </a:tcPr>
                </a:tc>
                <a:tc>
                  <a:txBody>
                    <a:bodyPr/>
                    <a:lstStyle/>
                    <a:p>
                      <a:r>
                        <a:rPr lang="en-IN" sz="1200">
                          <a:effectLst/>
                        </a:rPr>
                        <a:t>15:43:00</a:t>
                      </a:r>
                    </a:p>
                  </a:txBody>
                  <a:tcPr marL="34866" marR="34866" marT="17433" marB="17433" anchor="ctr">
                    <a:lnL>
                      <a:noFill/>
                    </a:lnL>
                    <a:lnR>
                      <a:noFill/>
                    </a:lnR>
                    <a:lnT>
                      <a:noFill/>
                    </a:lnT>
                    <a:lnB>
                      <a:noFill/>
                    </a:lnB>
                  </a:tcPr>
                </a:tc>
                <a:tc>
                  <a:txBody>
                    <a:bodyPr/>
                    <a:lstStyle/>
                    <a:p>
                      <a:r>
                        <a:rPr lang="en-IN" sz="1200">
                          <a:effectLst/>
                        </a:rPr>
                        <a:t>F9 v1.0 B0004</a:t>
                      </a:r>
                    </a:p>
                  </a:txBody>
                  <a:tcPr marL="34866" marR="34866" marT="17433" marB="17433" anchor="ctr">
                    <a:lnL>
                      <a:noFill/>
                    </a:lnL>
                    <a:lnR>
                      <a:noFill/>
                    </a:lnR>
                    <a:lnT>
                      <a:noFill/>
                    </a:lnT>
                    <a:lnB>
                      <a:noFill/>
                    </a:lnB>
                  </a:tcPr>
                </a:tc>
                <a:tc>
                  <a:txBody>
                    <a:bodyPr/>
                    <a:lstStyle/>
                    <a:p>
                      <a:r>
                        <a:rPr lang="en-IN" sz="1200">
                          <a:effectLst/>
                        </a:rPr>
                        <a:t>CCAFS LC-40</a:t>
                      </a:r>
                    </a:p>
                  </a:txBody>
                  <a:tcPr marL="34866" marR="34866" marT="17433" marB="17433" anchor="ctr">
                    <a:lnL>
                      <a:noFill/>
                    </a:lnL>
                    <a:lnR>
                      <a:noFill/>
                    </a:lnR>
                    <a:lnT>
                      <a:noFill/>
                    </a:lnT>
                    <a:lnB>
                      <a:noFill/>
                    </a:lnB>
                  </a:tcPr>
                </a:tc>
                <a:tc>
                  <a:txBody>
                    <a:bodyPr/>
                    <a:lstStyle/>
                    <a:p>
                      <a:r>
                        <a:rPr lang="en-US" sz="1200">
                          <a:effectLst/>
                        </a:rPr>
                        <a:t>Dragon demo flight C1, two CubeSats, barrel of Brouere cheese</a:t>
                      </a:r>
                    </a:p>
                  </a:txBody>
                  <a:tcPr marL="34866" marR="34866" marT="17433" marB="17433" anchor="ctr">
                    <a:lnL>
                      <a:noFill/>
                    </a:lnL>
                    <a:lnR>
                      <a:noFill/>
                    </a:lnR>
                    <a:lnT>
                      <a:noFill/>
                    </a:lnT>
                    <a:lnB>
                      <a:noFill/>
                    </a:lnB>
                  </a:tcPr>
                </a:tc>
                <a:tc>
                  <a:txBody>
                    <a:bodyPr/>
                    <a:lstStyle/>
                    <a:p>
                      <a:r>
                        <a:rPr lang="en-IN" sz="1200">
                          <a:effectLst/>
                        </a:rPr>
                        <a:t>0</a:t>
                      </a:r>
                    </a:p>
                  </a:txBody>
                  <a:tcPr marL="34866" marR="34866" marT="17433" marB="17433" anchor="ctr">
                    <a:lnL>
                      <a:noFill/>
                    </a:lnL>
                    <a:lnR>
                      <a:noFill/>
                    </a:lnR>
                    <a:lnT>
                      <a:noFill/>
                    </a:lnT>
                    <a:lnB>
                      <a:noFill/>
                    </a:lnB>
                  </a:tcPr>
                </a:tc>
                <a:tc>
                  <a:txBody>
                    <a:bodyPr/>
                    <a:lstStyle/>
                    <a:p>
                      <a:r>
                        <a:rPr lang="en-IN" sz="1200">
                          <a:effectLst/>
                        </a:rPr>
                        <a:t>LEO (ISS)</a:t>
                      </a:r>
                    </a:p>
                  </a:txBody>
                  <a:tcPr marL="34866" marR="34866" marT="17433" marB="17433" anchor="ctr">
                    <a:lnL>
                      <a:noFill/>
                    </a:lnL>
                    <a:lnR>
                      <a:noFill/>
                    </a:lnR>
                    <a:lnT>
                      <a:noFill/>
                    </a:lnT>
                    <a:lnB>
                      <a:noFill/>
                    </a:lnB>
                  </a:tcPr>
                </a:tc>
                <a:tc>
                  <a:txBody>
                    <a:bodyPr/>
                    <a:lstStyle/>
                    <a:p>
                      <a:r>
                        <a:rPr lang="en-IN" sz="1200">
                          <a:effectLst/>
                        </a:rPr>
                        <a:t>NASA (COTS) NRO</a:t>
                      </a:r>
                    </a:p>
                  </a:txBody>
                  <a:tcPr marL="34866" marR="34866" marT="17433" marB="17433" anchor="ctr">
                    <a:lnL>
                      <a:noFill/>
                    </a:lnL>
                    <a:lnR>
                      <a:noFill/>
                    </a:lnR>
                    <a:lnT>
                      <a:noFill/>
                    </a:lnT>
                    <a:lnB>
                      <a:noFill/>
                    </a:lnB>
                  </a:tcPr>
                </a:tc>
                <a:tc>
                  <a:txBody>
                    <a:bodyPr/>
                    <a:lstStyle/>
                    <a:p>
                      <a:r>
                        <a:rPr lang="en-IN" sz="1200">
                          <a:effectLst/>
                        </a:rPr>
                        <a:t>Success</a:t>
                      </a:r>
                    </a:p>
                  </a:txBody>
                  <a:tcPr marL="34866" marR="34866" marT="17433" marB="17433" anchor="ctr">
                    <a:lnL>
                      <a:noFill/>
                    </a:lnL>
                    <a:lnR>
                      <a:noFill/>
                    </a:lnR>
                    <a:lnT>
                      <a:noFill/>
                    </a:lnT>
                    <a:lnB>
                      <a:noFill/>
                    </a:lnB>
                  </a:tcPr>
                </a:tc>
                <a:tc>
                  <a:txBody>
                    <a:bodyPr/>
                    <a:lstStyle/>
                    <a:p>
                      <a:r>
                        <a:rPr lang="en-IN" sz="1200" dirty="0">
                          <a:effectLst/>
                        </a:rPr>
                        <a:t>Failure (parachute)</a:t>
                      </a:r>
                    </a:p>
                  </a:txBody>
                  <a:tcPr marL="34866" marR="34866" marT="17433" marB="17433" anchor="ctr">
                    <a:lnL>
                      <a:noFill/>
                    </a:lnL>
                    <a:lnR>
                      <a:noFill/>
                    </a:lnR>
                    <a:lnT>
                      <a:noFill/>
                    </a:lnT>
                    <a:lnB>
                      <a:noFill/>
                    </a:lnB>
                  </a:tcPr>
                </a:tc>
              </a:tr>
              <a:tr h="622644">
                <a:tc>
                  <a:txBody>
                    <a:bodyPr/>
                    <a:lstStyle/>
                    <a:p>
                      <a:r>
                        <a:rPr lang="en-IN" sz="1200">
                          <a:effectLst/>
                        </a:rPr>
                        <a:t>2012-05-22</a:t>
                      </a:r>
                    </a:p>
                  </a:txBody>
                  <a:tcPr marL="34866" marR="34866" marT="17433" marB="17433" anchor="ctr">
                    <a:lnL>
                      <a:noFill/>
                    </a:lnL>
                    <a:lnR>
                      <a:noFill/>
                    </a:lnR>
                    <a:lnT>
                      <a:noFill/>
                    </a:lnT>
                    <a:lnB>
                      <a:noFill/>
                    </a:lnB>
                  </a:tcPr>
                </a:tc>
                <a:tc>
                  <a:txBody>
                    <a:bodyPr/>
                    <a:lstStyle/>
                    <a:p>
                      <a:r>
                        <a:rPr lang="en-IN" sz="1200">
                          <a:effectLst/>
                        </a:rPr>
                        <a:t>7:44:00</a:t>
                      </a:r>
                    </a:p>
                  </a:txBody>
                  <a:tcPr marL="34866" marR="34866" marT="17433" marB="17433" anchor="ctr">
                    <a:lnL>
                      <a:noFill/>
                    </a:lnL>
                    <a:lnR>
                      <a:noFill/>
                    </a:lnR>
                    <a:lnT>
                      <a:noFill/>
                    </a:lnT>
                    <a:lnB>
                      <a:noFill/>
                    </a:lnB>
                  </a:tcPr>
                </a:tc>
                <a:tc>
                  <a:txBody>
                    <a:bodyPr/>
                    <a:lstStyle/>
                    <a:p>
                      <a:r>
                        <a:rPr lang="en-IN" sz="1200">
                          <a:effectLst/>
                        </a:rPr>
                        <a:t>F9 v1.0 B0005</a:t>
                      </a:r>
                    </a:p>
                  </a:txBody>
                  <a:tcPr marL="34866" marR="34866" marT="17433" marB="17433" anchor="ctr">
                    <a:lnL>
                      <a:noFill/>
                    </a:lnL>
                    <a:lnR>
                      <a:noFill/>
                    </a:lnR>
                    <a:lnT>
                      <a:noFill/>
                    </a:lnT>
                    <a:lnB>
                      <a:noFill/>
                    </a:lnB>
                  </a:tcPr>
                </a:tc>
                <a:tc>
                  <a:txBody>
                    <a:bodyPr/>
                    <a:lstStyle/>
                    <a:p>
                      <a:r>
                        <a:rPr lang="en-IN" sz="1200">
                          <a:effectLst/>
                        </a:rPr>
                        <a:t>CCAFS LC-40</a:t>
                      </a:r>
                    </a:p>
                  </a:txBody>
                  <a:tcPr marL="34866" marR="34866" marT="17433" marB="17433" anchor="ctr">
                    <a:lnL>
                      <a:noFill/>
                    </a:lnL>
                    <a:lnR>
                      <a:noFill/>
                    </a:lnR>
                    <a:lnT>
                      <a:noFill/>
                    </a:lnT>
                    <a:lnB>
                      <a:noFill/>
                    </a:lnB>
                  </a:tcPr>
                </a:tc>
                <a:tc>
                  <a:txBody>
                    <a:bodyPr/>
                    <a:lstStyle/>
                    <a:p>
                      <a:r>
                        <a:rPr lang="en-IN" sz="1200">
                          <a:effectLst/>
                        </a:rPr>
                        <a:t>Dragon demo flight C2</a:t>
                      </a:r>
                    </a:p>
                  </a:txBody>
                  <a:tcPr marL="34866" marR="34866" marT="17433" marB="17433" anchor="ctr">
                    <a:lnL>
                      <a:noFill/>
                    </a:lnL>
                    <a:lnR>
                      <a:noFill/>
                    </a:lnR>
                    <a:lnT>
                      <a:noFill/>
                    </a:lnT>
                    <a:lnB>
                      <a:noFill/>
                    </a:lnB>
                  </a:tcPr>
                </a:tc>
                <a:tc>
                  <a:txBody>
                    <a:bodyPr/>
                    <a:lstStyle/>
                    <a:p>
                      <a:r>
                        <a:rPr lang="en-IN" sz="1200">
                          <a:effectLst/>
                        </a:rPr>
                        <a:t>525</a:t>
                      </a:r>
                    </a:p>
                  </a:txBody>
                  <a:tcPr marL="34866" marR="34866" marT="17433" marB="17433" anchor="ctr">
                    <a:lnL>
                      <a:noFill/>
                    </a:lnL>
                    <a:lnR>
                      <a:noFill/>
                    </a:lnR>
                    <a:lnT>
                      <a:noFill/>
                    </a:lnT>
                    <a:lnB>
                      <a:noFill/>
                    </a:lnB>
                  </a:tcPr>
                </a:tc>
                <a:tc>
                  <a:txBody>
                    <a:bodyPr/>
                    <a:lstStyle/>
                    <a:p>
                      <a:r>
                        <a:rPr lang="en-IN" sz="1200">
                          <a:effectLst/>
                        </a:rPr>
                        <a:t>LEO (ISS)</a:t>
                      </a:r>
                    </a:p>
                  </a:txBody>
                  <a:tcPr marL="34866" marR="34866" marT="17433" marB="17433" anchor="ctr">
                    <a:lnL>
                      <a:noFill/>
                    </a:lnL>
                    <a:lnR>
                      <a:noFill/>
                    </a:lnR>
                    <a:lnT>
                      <a:noFill/>
                    </a:lnT>
                    <a:lnB>
                      <a:noFill/>
                    </a:lnB>
                  </a:tcPr>
                </a:tc>
                <a:tc>
                  <a:txBody>
                    <a:bodyPr/>
                    <a:lstStyle/>
                    <a:p>
                      <a:r>
                        <a:rPr lang="en-IN" sz="1200">
                          <a:effectLst/>
                        </a:rPr>
                        <a:t>NASA (COTS)</a:t>
                      </a:r>
                    </a:p>
                  </a:txBody>
                  <a:tcPr marL="34866" marR="34866" marT="17433" marB="17433" anchor="ctr">
                    <a:lnL>
                      <a:noFill/>
                    </a:lnL>
                    <a:lnR>
                      <a:noFill/>
                    </a:lnR>
                    <a:lnT>
                      <a:noFill/>
                    </a:lnT>
                    <a:lnB>
                      <a:noFill/>
                    </a:lnB>
                  </a:tcPr>
                </a:tc>
                <a:tc>
                  <a:txBody>
                    <a:bodyPr/>
                    <a:lstStyle/>
                    <a:p>
                      <a:r>
                        <a:rPr lang="en-IN" sz="1200">
                          <a:effectLst/>
                        </a:rPr>
                        <a:t>Success</a:t>
                      </a:r>
                    </a:p>
                  </a:txBody>
                  <a:tcPr marL="34866" marR="34866" marT="17433" marB="17433" anchor="ctr">
                    <a:lnL>
                      <a:noFill/>
                    </a:lnL>
                    <a:lnR>
                      <a:noFill/>
                    </a:lnR>
                    <a:lnT>
                      <a:noFill/>
                    </a:lnT>
                    <a:lnB>
                      <a:noFill/>
                    </a:lnB>
                  </a:tcPr>
                </a:tc>
                <a:tc>
                  <a:txBody>
                    <a:bodyPr/>
                    <a:lstStyle/>
                    <a:p>
                      <a:r>
                        <a:rPr lang="en-IN" sz="1200">
                          <a:effectLst/>
                        </a:rPr>
                        <a:t>No attempt</a:t>
                      </a:r>
                    </a:p>
                  </a:txBody>
                  <a:tcPr marL="34866" marR="34866" marT="17433" marB="17433" anchor="ctr">
                    <a:lnL>
                      <a:noFill/>
                    </a:lnL>
                    <a:lnR>
                      <a:noFill/>
                    </a:lnR>
                    <a:lnT>
                      <a:noFill/>
                    </a:lnT>
                    <a:lnB>
                      <a:noFill/>
                    </a:lnB>
                  </a:tcPr>
                </a:tc>
              </a:tr>
              <a:tr h="427162">
                <a:tc>
                  <a:txBody>
                    <a:bodyPr/>
                    <a:lstStyle/>
                    <a:p>
                      <a:r>
                        <a:rPr lang="en-IN" sz="1200">
                          <a:effectLst/>
                        </a:rPr>
                        <a:t>2012-10-08</a:t>
                      </a:r>
                    </a:p>
                  </a:txBody>
                  <a:tcPr marL="34866" marR="34866" marT="17433" marB="17433" anchor="ctr">
                    <a:lnL>
                      <a:noFill/>
                    </a:lnL>
                    <a:lnR>
                      <a:noFill/>
                    </a:lnR>
                    <a:lnT>
                      <a:noFill/>
                    </a:lnT>
                    <a:lnB>
                      <a:noFill/>
                    </a:lnB>
                  </a:tcPr>
                </a:tc>
                <a:tc>
                  <a:txBody>
                    <a:bodyPr/>
                    <a:lstStyle/>
                    <a:p>
                      <a:r>
                        <a:rPr lang="en-IN" sz="1200">
                          <a:effectLst/>
                        </a:rPr>
                        <a:t>0:35:00</a:t>
                      </a:r>
                    </a:p>
                  </a:txBody>
                  <a:tcPr marL="34866" marR="34866" marT="17433" marB="17433" anchor="ctr">
                    <a:lnL>
                      <a:noFill/>
                    </a:lnL>
                    <a:lnR>
                      <a:noFill/>
                    </a:lnR>
                    <a:lnT>
                      <a:noFill/>
                    </a:lnT>
                    <a:lnB>
                      <a:noFill/>
                    </a:lnB>
                  </a:tcPr>
                </a:tc>
                <a:tc>
                  <a:txBody>
                    <a:bodyPr/>
                    <a:lstStyle/>
                    <a:p>
                      <a:r>
                        <a:rPr lang="en-IN" sz="1200">
                          <a:effectLst/>
                        </a:rPr>
                        <a:t>F9 v1.0 B0006</a:t>
                      </a:r>
                    </a:p>
                  </a:txBody>
                  <a:tcPr marL="34866" marR="34866" marT="17433" marB="17433" anchor="ctr">
                    <a:lnL>
                      <a:noFill/>
                    </a:lnL>
                    <a:lnR>
                      <a:noFill/>
                    </a:lnR>
                    <a:lnT>
                      <a:noFill/>
                    </a:lnT>
                    <a:lnB>
                      <a:noFill/>
                    </a:lnB>
                  </a:tcPr>
                </a:tc>
                <a:tc>
                  <a:txBody>
                    <a:bodyPr/>
                    <a:lstStyle/>
                    <a:p>
                      <a:r>
                        <a:rPr lang="en-IN" sz="1200">
                          <a:effectLst/>
                        </a:rPr>
                        <a:t>CCAFS LC-40</a:t>
                      </a:r>
                    </a:p>
                  </a:txBody>
                  <a:tcPr marL="34866" marR="34866" marT="17433" marB="17433" anchor="ctr">
                    <a:lnL>
                      <a:noFill/>
                    </a:lnL>
                    <a:lnR>
                      <a:noFill/>
                    </a:lnR>
                    <a:lnT>
                      <a:noFill/>
                    </a:lnT>
                    <a:lnB>
                      <a:noFill/>
                    </a:lnB>
                  </a:tcPr>
                </a:tc>
                <a:tc>
                  <a:txBody>
                    <a:bodyPr/>
                    <a:lstStyle/>
                    <a:p>
                      <a:r>
                        <a:rPr lang="en-IN" sz="1200">
                          <a:effectLst/>
                        </a:rPr>
                        <a:t>SpaceX CRS-1</a:t>
                      </a:r>
                    </a:p>
                  </a:txBody>
                  <a:tcPr marL="34866" marR="34866" marT="17433" marB="17433" anchor="ctr">
                    <a:lnL>
                      <a:noFill/>
                    </a:lnL>
                    <a:lnR>
                      <a:noFill/>
                    </a:lnR>
                    <a:lnT>
                      <a:noFill/>
                    </a:lnT>
                    <a:lnB>
                      <a:noFill/>
                    </a:lnB>
                  </a:tcPr>
                </a:tc>
                <a:tc>
                  <a:txBody>
                    <a:bodyPr/>
                    <a:lstStyle/>
                    <a:p>
                      <a:r>
                        <a:rPr lang="en-IN" sz="1200">
                          <a:effectLst/>
                        </a:rPr>
                        <a:t>500</a:t>
                      </a:r>
                    </a:p>
                  </a:txBody>
                  <a:tcPr marL="34866" marR="34866" marT="17433" marB="17433" anchor="ctr">
                    <a:lnL>
                      <a:noFill/>
                    </a:lnL>
                    <a:lnR>
                      <a:noFill/>
                    </a:lnR>
                    <a:lnT>
                      <a:noFill/>
                    </a:lnT>
                    <a:lnB>
                      <a:noFill/>
                    </a:lnB>
                  </a:tcPr>
                </a:tc>
                <a:tc>
                  <a:txBody>
                    <a:bodyPr/>
                    <a:lstStyle/>
                    <a:p>
                      <a:r>
                        <a:rPr lang="en-IN" sz="1200">
                          <a:effectLst/>
                        </a:rPr>
                        <a:t>LEO (ISS)</a:t>
                      </a:r>
                    </a:p>
                  </a:txBody>
                  <a:tcPr marL="34866" marR="34866" marT="17433" marB="17433" anchor="ctr">
                    <a:lnL>
                      <a:noFill/>
                    </a:lnL>
                    <a:lnR>
                      <a:noFill/>
                    </a:lnR>
                    <a:lnT>
                      <a:noFill/>
                    </a:lnT>
                    <a:lnB>
                      <a:noFill/>
                    </a:lnB>
                  </a:tcPr>
                </a:tc>
                <a:tc>
                  <a:txBody>
                    <a:bodyPr/>
                    <a:lstStyle/>
                    <a:p>
                      <a:r>
                        <a:rPr lang="en-IN" sz="1200">
                          <a:effectLst/>
                        </a:rPr>
                        <a:t>NASA (CRS)</a:t>
                      </a:r>
                    </a:p>
                  </a:txBody>
                  <a:tcPr marL="34866" marR="34866" marT="17433" marB="17433" anchor="ctr">
                    <a:lnL>
                      <a:noFill/>
                    </a:lnL>
                    <a:lnR>
                      <a:noFill/>
                    </a:lnR>
                    <a:lnT>
                      <a:noFill/>
                    </a:lnT>
                    <a:lnB>
                      <a:noFill/>
                    </a:lnB>
                  </a:tcPr>
                </a:tc>
                <a:tc>
                  <a:txBody>
                    <a:bodyPr/>
                    <a:lstStyle/>
                    <a:p>
                      <a:r>
                        <a:rPr lang="en-IN" sz="1200">
                          <a:effectLst/>
                        </a:rPr>
                        <a:t>Success</a:t>
                      </a:r>
                    </a:p>
                  </a:txBody>
                  <a:tcPr marL="34866" marR="34866" marT="17433" marB="17433" anchor="ctr">
                    <a:lnL>
                      <a:noFill/>
                    </a:lnL>
                    <a:lnR>
                      <a:noFill/>
                    </a:lnR>
                    <a:lnT>
                      <a:noFill/>
                    </a:lnT>
                    <a:lnB>
                      <a:noFill/>
                    </a:lnB>
                  </a:tcPr>
                </a:tc>
                <a:tc>
                  <a:txBody>
                    <a:bodyPr/>
                    <a:lstStyle/>
                    <a:p>
                      <a:r>
                        <a:rPr lang="en-IN" sz="1200">
                          <a:effectLst/>
                        </a:rPr>
                        <a:t>No attempt</a:t>
                      </a:r>
                    </a:p>
                  </a:txBody>
                  <a:tcPr marL="34866" marR="34866" marT="17433" marB="17433" anchor="ctr">
                    <a:lnL>
                      <a:noFill/>
                    </a:lnL>
                    <a:lnR>
                      <a:noFill/>
                    </a:lnR>
                    <a:lnT>
                      <a:noFill/>
                    </a:lnT>
                    <a:lnB>
                      <a:noFill/>
                    </a:lnB>
                  </a:tcPr>
                </a:tc>
              </a:tr>
              <a:tr h="427162">
                <a:tc>
                  <a:txBody>
                    <a:bodyPr/>
                    <a:lstStyle/>
                    <a:p>
                      <a:r>
                        <a:rPr lang="en-IN" sz="1200">
                          <a:effectLst/>
                        </a:rPr>
                        <a:t>2013-03-01</a:t>
                      </a:r>
                    </a:p>
                  </a:txBody>
                  <a:tcPr marL="34866" marR="34866" marT="17433" marB="17433" anchor="ctr">
                    <a:lnL>
                      <a:noFill/>
                    </a:lnL>
                    <a:lnR>
                      <a:noFill/>
                    </a:lnR>
                    <a:lnT>
                      <a:noFill/>
                    </a:lnT>
                    <a:lnB>
                      <a:noFill/>
                    </a:lnB>
                  </a:tcPr>
                </a:tc>
                <a:tc>
                  <a:txBody>
                    <a:bodyPr/>
                    <a:lstStyle/>
                    <a:p>
                      <a:r>
                        <a:rPr lang="en-IN" sz="1200">
                          <a:effectLst/>
                        </a:rPr>
                        <a:t>15:10:00</a:t>
                      </a:r>
                    </a:p>
                  </a:txBody>
                  <a:tcPr marL="34866" marR="34866" marT="17433" marB="17433" anchor="ctr">
                    <a:lnL>
                      <a:noFill/>
                    </a:lnL>
                    <a:lnR>
                      <a:noFill/>
                    </a:lnR>
                    <a:lnT>
                      <a:noFill/>
                    </a:lnT>
                    <a:lnB>
                      <a:noFill/>
                    </a:lnB>
                  </a:tcPr>
                </a:tc>
                <a:tc>
                  <a:txBody>
                    <a:bodyPr/>
                    <a:lstStyle/>
                    <a:p>
                      <a:r>
                        <a:rPr lang="en-IN" sz="1200">
                          <a:effectLst/>
                        </a:rPr>
                        <a:t>F9 v1.0 B0007</a:t>
                      </a:r>
                    </a:p>
                  </a:txBody>
                  <a:tcPr marL="34866" marR="34866" marT="17433" marB="17433" anchor="ctr">
                    <a:lnL>
                      <a:noFill/>
                    </a:lnL>
                    <a:lnR>
                      <a:noFill/>
                    </a:lnR>
                    <a:lnT>
                      <a:noFill/>
                    </a:lnT>
                    <a:lnB>
                      <a:noFill/>
                    </a:lnB>
                  </a:tcPr>
                </a:tc>
                <a:tc>
                  <a:txBody>
                    <a:bodyPr/>
                    <a:lstStyle/>
                    <a:p>
                      <a:r>
                        <a:rPr lang="en-IN" sz="1200">
                          <a:effectLst/>
                        </a:rPr>
                        <a:t>CCAFS LC-40</a:t>
                      </a:r>
                    </a:p>
                  </a:txBody>
                  <a:tcPr marL="34866" marR="34866" marT="17433" marB="17433" anchor="ctr">
                    <a:lnL>
                      <a:noFill/>
                    </a:lnL>
                    <a:lnR>
                      <a:noFill/>
                    </a:lnR>
                    <a:lnT>
                      <a:noFill/>
                    </a:lnT>
                    <a:lnB>
                      <a:noFill/>
                    </a:lnB>
                  </a:tcPr>
                </a:tc>
                <a:tc>
                  <a:txBody>
                    <a:bodyPr/>
                    <a:lstStyle/>
                    <a:p>
                      <a:r>
                        <a:rPr lang="en-IN" sz="1200">
                          <a:effectLst/>
                        </a:rPr>
                        <a:t>SpaceX CRS-2</a:t>
                      </a:r>
                    </a:p>
                  </a:txBody>
                  <a:tcPr marL="34866" marR="34866" marT="17433" marB="17433" anchor="ctr">
                    <a:lnL>
                      <a:noFill/>
                    </a:lnL>
                    <a:lnR>
                      <a:noFill/>
                    </a:lnR>
                    <a:lnT>
                      <a:noFill/>
                    </a:lnT>
                    <a:lnB>
                      <a:noFill/>
                    </a:lnB>
                  </a:tcPr>
                </a:tc>
                <a:tc>
                  <a:txBody>
                    <a:bodyPr/>
                    <a:lstStyle/>
                    <a:p>
                      <a:r>
                        <a:rPr lang="en-IN" sz="1200">
                          <a:effectLst/>
                        </a:rPr>
                        <a:t>677</a:t>
                      </a:r>
                    </a:p>
                  </a:txBody>
                  <a:tcPr marL="34866" marR="34866" marT="17433" marB="17433" anchor="ctr">
                    <a:lnL>
                      <a:noFill/>
                    </a:lnL>
                    <a:lnR>
                      <a:noFill/>
                    </a:lnR>
                    <a:lnT>
                      <a:noFill/>
                    </a:lnT>
                    <a:lnB>
                      <a:noFill/>
                    </a:lnB>
                  </a:tcPr>
                </a:tc>
                <a:tc>
                  <a:txBody>
                    <a:bodyPr/>
                    <a:lstStyle/>
                    <a:p>
                      <a:r>
                        <a:rPr lang="en-IN" sz="1200">
                          <a:effectLst/>
                        </a:rPr>
                        <a:t>LEO (ISS)</a:t>
                      </a:r>
                    </a:p>
                  </a:txBody>
                  <a:tcPr marL="34866" marR="34866" marT="17433" marB="17433" anchor="ctr">
                    <a:lnL>
                      <a:noFill/>
                    </a:lnL>
                    <a:lnR>
                      <a:noFill/>
                    </a:lnR>
                    <a:lnT>
                      <a:noFill/>
                    </a:lnT>
                    <a:lnB>
                      <a:noFill/>
                    </a:lnB>
                  </a:tcPr>
                </a:tc>
                <a:tc>
                  <a:txBody>
                    <a:bodyPr/>
                    <a:lstStyle/>
                    <a:p>
                      <a:r>
                        <a:rPr lang="en-IN" sz="1200">
                          <a:effectLst/>
                        </a:rPr>
                        <a:t>NASA (CRS)</a:t>
                      </a:r>
                    </a:p>
                  </a:txBody>
                  <a:tcPr marL="34866" marR="34866" marT="17433" marB="17433" anchor="ctr">
                    <a:lnL>
                      <a:noFill/>
                    </a:lnL>
                    <a:lnR>
                      <a:noFill/>
                    </a:lnR>
                    <a:lnT>
                      <a:noFill/>
                    </a:lnT>
                    <a:lnB>
                      <a:noFill/>
                    </a:lnB>
                  </a:tcPr>
                </a:tc>
                <a:tc>
                  <a:txBody>
                    <a:bodyPr/>
                    <a:lstStyle/>
                    <a:p>
                      <a:r>
                        <a:rPr lang="en-IN" sz="1200">
                          <a:effectLst/>
                        </a:rPr>
                        <a:t>Success</a:t>
                      </a:r>
                    </a:p>
                  </a:txBody>
                  <a:tcPr marL="34866" marR="34866" marT="17433" marB="17433" anchor="ctr">
                    <a:lnL>
                      <a:noFill/>
                    </a:lnL>
                    <a:lnR>
                      <a:noFill/>
                    </a:lnR>
                    <a:lnT>
                      <a:noFill/>
                    </a:lnT>
                    <a:lnB>
                      <a:noFill/>
                    </a:lnB>
                  </a:tcPr>
                </a:tc>
                <a:tc>
                  <a:txBody>
                    <a:bodyPr/>
                    <a:lstStyle/>
                    <a:p>
                      <a:r>
                        <a:rPr lang="en-IN" sz="1200" dirty="0">
                          <a:effectLst/>
                        </a:rPr>
                        <a:t>No attempt</a:t>
                      </a:r>
                    </a:p>
                  </a:txBody>
                  <a:tcPr marL="34866" marR="34866" marT="17433" marB="17433" anchor="ctr">
                    <a:lnL>
                      <a:noFill/>
                    </a:lnL>
                    <a:lnR>
                      <a:noFill/>
                    </a:lnR>
                    <a:lnT>
                      <a:noFill/>
                    </a:lnT>
                    <a:lnB>
                      <a:noFill/>
                    </a:lnB>
                  </a:tcPr>
                </a:tc>
              </a:tr>
            </a:tbl>
          </a:graphicData>
        </a:graphic>
      </p:graphicFrame>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Total Payload Mass NASA CRS=48213</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a:t>
            </a:r>
            <a:r>
              <a:rPr lang="en-US" sz="2200" dirty="0" smtClean="0">
                <a:solidFill>
                  <a:schemeClr val="accent3">
                    <a:lumMod val="25000"/>
                  </a:schemeClr>
                </a:solidFill>
                <a:latin typeface="Abadi" panose="020B0604020104020204" pitchFamily="34" charset="0"/>
              </a:rPr>
              <a:t>verage </a:t>
            </a:r>
            <a:r>
              <a:rPr lang="en-US" sz="2200" dirty="0">
                <a:solidFill>
                  <a:schemeClr val="accent3">
                    <a:lumMod val="25000"/>
                  </a:schemeClr>
                </a:solidFill>
                <a:latin typeface="Abadi" panose="020B0604020104020204" pitchFamily="34" charset="0"/>
              </a:rPr>
              <a:t>payload mass carried by booster version F9 </a:t>
            </a:r>
            <a:r>
              <a:rPr lang="en-US" sz="2200" dirty="0">
                <a:solidFill>
                  <a:schemeClr val="accent3">
                    <a:lumMod val="25000"/>
                  </a:schemeClr>
                </a:solidFill>
                <a:latin typeface="Abadi" panose="020B0604020104020204" pitchFamily="34" charset="0"/>
              </a:rPr>
              <a:t>v1.1=2534.6666666666665</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
            </a:r>
            <a:r>
              <a:rPr lang="en-US" sz="2200" dirty="0" smtClean="0">
                <a:solidFill>
                  <a:schemeClr val="accent3">
                    <a:lumMod val="25000"/>
                  </a:schemeClr>
                </a:solidFill>
                <a:latin typeface="Abadi"/>
              </a:rPr>
              <a:t>ates </a:t>
            </a:r>
            <a:r>
              <a:rPr lang="en-US" sz="2200" dirty="0">
                <a:solidFill>
                  <a:schemeClr val="accent3">
                    <a:lumMod val="25000"/>
                  </a:schemeClr>
                </a:solidFill>
                <a:latin typeface="Abadi"/>
              </a:rPr>
              <a:t>of the first successful landing outcome on ground </a:t>
            </a:r>
            <a:r>
              <a:rPr lang="en-US" sz="2200" dirty="0" smtClean="0">
                <a:solidFill>
                  <a:schemeClr val="accent3">
                    <a:lumMod val="25000"/>
                  </a:schemeClr>
                </a:solidFill>
                <a:latin typeface="Abadi"/>
              </a:rPr>
              <a:t>pad(2015-12-22)</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a:t>
            </a:r>
            <a:r>
              <a:rPr lang="en-US" sz="2200" dirty="0" smtClean="0">
                <a:solidFill>
                  <a:schemeClr val="accent3">
                    <a:lumMod val="25000"/>
                  </a:schemeClr>
                </a:solidFill>
                <a:latin typeface="Abadi"/>
              </a:rPr>
              <a:t>6000</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F9 FT B1022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B1026</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B1021.2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B1031.2</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311285" y="1322962"/>
            <a:ext cx="11614826" cy="449417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t>
            </a:r>
            <a:r>
              <a:rPr lang="en-US" sz="2200" dirty="0" smtClean="0">
                <a:solidFill>
                  <a:schemeClr val="accent3">
                    <a:lumMod val="25000"/>
                  </a:schemeClr>
                </a:solidFill>
                <a:latin typeface="Abadi" panose="020B0604020104020204" pitchFamily="34" charset="0"/>
              </a:rPr>
              <a:t>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This project employed a combination of data collection (</a:t>
            </a:r>
            <a:r>
              <a:rPr lang="en-US" sz="1800" dirty="0" err="1">
                <a:solidFill>
                  <a:schemeClr val="accent3">
                    <a:lumMod val="25000"/>
                  </a:schemeClr>
                </a:solidFill>
                <a:latin typeface="Abadi" panose="020B0604020104020204" pitchFamily="34" charset="0"/>
              </a:rPr>
              <a:t>SpaceX</a:t>
            </a:r>
            <a:r>
              <a:rPr lang="en-US" sz="1800" dirty="0">
                <a:solidFill>
                  <a:schemeClr val="accent3">
                    <a:lumMod val="25000"/>
                  </a:schemeClr>
                </a:solidFill>
                <a:latin typeface="Abadi" panose="020B0604020104020204" pitchFamily="34" charset="0"/>
              </a:rPr>
              <a:t> API, web scraping), data cleaning and preparation, exploratory data analysis (visual and SQL-based), interactive visualization (Folium,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 and machine learning (classification models) to predict the success of </a:t>
            </a:r>
            <a:r>
              <a:rPr lang="en-US" sz="1800" dirty="0" err="1">
                <a:solidFill>
                  <a:schemeClr val="accent3">
                    <a:lumMod val="25000"/>
                  </a:schemeClr>
                </a:solidFill>
                <a:latin typeface="Abadi" panose="020B0604020104020204" pitchFamily="34" charset="0"/>
              </a:rPr>
              <a:t>SpaceX</a:t>
            </a:r>
            <a:r>
              <a:rPr lang="en-US" sz="1800" dirty="0">
                <a:solidFill>
                  <a:schemeClr val="accent3">
                    <a:lumMod val="25000"/>
                  </a:schemeClr>
                </a:solidFill>
                <a:latin typeface="Abadi" panose="020B0604020104020204" pitchFamily="34" charset="0"/>
              </a:rPr>
              <a:t> Falcon 9 first-stage landings.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a:t>
            </a:r>
            <a:r>
              <a:rPr lang="en-US" sz="2200" dirty="0" smtClean="0">
                <a:solidFill>
                  <a:schemeClr val="accent3">
                    <a:lumMod val="25000"/>
                  </a:schemeClr>
                </a:solidFill>
                <a:latin typeface="Abadi" panose="020B0604020104020204" pitchFamily="34" charset="0"/>
              </a:rPr>
              <a:t>results</a:t>
            </a:r>
          </a:p>
          <a:p>
            <a:pPr lvl="1">
              <a:lnSpc>
                <a:spcPct val="100000"/>
              </a:lnSpc>
              <a:spcBef>
                <a:spcPts val="1400"/>
              </a:spcBef>
            </a:pPr>
            <a:r>
              <a:rPr lang="en-US" sz="1800" dirty="0">
                <a:solidFill>
                  <a:schemeClr val="accent3">
                    <a:lumMod val="25000"/>
                  </a:schemeClr>
                </a:solidFill>
                <a:latin typeface="Abadi" panose="020B0604020104020204" pitchFamily="34" charset="0"/>
              </a:rPr>
              <a:t>Analysis revealed key factors influencing landing success, including launch site, payload mass, and orbit type. The project identified the best performing machine learning model with an accuracy of over 83%, demonstrating the feasibility of predicting landing outcomes.</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total number of successful and failure mission </a:t>
            </a:r>
            <a:r>
              <a:rPr lang="en-US" sz="2200" dirty="0" smtClean="0">
                <a:solidFill>
                  <a:schemeClr val="accent3">
                    <a:lumMod val="25000"/>
                  </a:schemeClr>
                </a:solidFill>
                <a:latin typeface="Abadi" panose="020B0604020104020204" pitchFamily="34" charset="0"/>
              </a:rPr>
              <a:t>outcomes</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8" name="Table 7"/>
          <p:cNvGraphicFramePr>
            <a:graphicFrameLocks noGrp="1"/>
          </p:cNvGraphicFramePr>
          <p:nvPr>
            <p:extLst>
              <p:ext uri="{D42A27DB-BD31-4B8C-83A1-F6EECF244321}">
                <p14:modId xmlns:p14="http://schemas.microsoft.com/office/powerpoint/2010/main" val="566220453"/>
              </p:ext>
            </p:extLst>
          </p:nvPr>
        </p:nvGraphicFramePr>
        <p:xfrm>
          <a:off x="2081719" y="2684655"/>
          <a:ext cx="7377890" cy="3340920"/>
        </p:xfrm>
        <a:graphic>
          <a:graphicData uri="http://schemas.openxmlformats.org/drawingml/2006/table">
            <a:tbl>
              <a:tblPr firstRow="1" bandRow="1">
                <a:tableStyleId>{5C22544A-7EE6-4342-B048-85BDC9FD1C3A}</a:tableStyleId>
              </a:tblPr>
              <a:tblGrid>
                <a:gridCol w="3688945"/>
                <a:gridCol w="3688945"/>
              </a:tblGrid>
              <a:tr h="668184">
                <a:tc>
                  <a:txBody>
                    <a:bodyPr/>
                    <a:lstStyle/>
                    <a:p>
                      <a:pPr algn="ctr"/>
                      <a:r>
                        <a:rPr lang="en-US" sz="1800" dirty="0" err="1" smtClean="0">
                          <a:solidFill>
                            <a:schemeClr val="accent3">
                              <a:lumMod val="25000"/>
                            </a:schemeClr>
                          </a:solidFill>
                          <a:latin typeface="Abadi" panose="020B0604020104020204" pitchFamily="34" charset="0"/>
                        </a:rPr>
                        <a:t>Mission_Outcome</a:t>
                      </a:r>
                      <a:endParaRPr lang="en-IN"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accent3">
                              <a:lumMod val="25000"/>
                            </a:schemeClr>
                          </a:solidFill>
                          <a:latin typeface="Abadi" panose="020B0604020104020204" pitchFamily="34" charset="0"/>
                        </a:rPr>
                        <a:t>Total</a:t>
                      </a:r>
                    </a:p>
                  </a:txBody>
                  <a:tcPr/>
                </a:tc>
              </a:tr>
              <a:tr h="668184">
                <a:tc>
                  <a:txBody>
                    <a:bodyPr/>
                    <a:lstStyle/>
                    <a:p>
                      <a:r>
                        <a:rPr lang="en-US" sz="1800" dirty="0" smtClean="0">
                          <a:solidFill>
                            <a:schemeClr val="accent3">
                              <a:lumMod val="25000"/>
                            </a:schemeClr>
                          </a:solidFill>
                          <a:latin typeface="Abadi" panose="020B0604020104020204" pitchFamily="34" charset="0"/>
                        </a:rPr>
                        <a:t>Failure (in flight)</a:t>
                      </a:r>
                      <a:endParaRPr lang="en-IN" dirty="0"/>
                    </a:p>
                  </a:txBody>
                  <a:tcPr/>
                </a:tc>
                <a:tc>
                  <a:txBody>
                    <a:bodyPr/>
                    <a:lstStyle/>
                    <a:p>
                      <a:pPr algn="ctr"/>
                      <a:r>
                        <a:rPr lang="en-IN" dirty="0" smtClean="0"/>
                        <a:t>1</a:t>
                      </a:r>
                      <a:endParaRPr lang="en-IN" dirty="0"/>
                    </a:p>
                  </a:txBody>
                  <a:tcPr/>
                </a:tc>
              </a:tr>
              <a:tr h="668184">
                <a:tc>
                  <a:txBody>
                    <a:bodyPr/>
                    <a:lstStyle/>
                    <a:p>
                      <a:r>
                        <a:rPr lang="en-US" sz="1800" dirty="0" smtClean="0">
                          <a:solidFill>
                            <a:schemeClr val="accent3">
                              <a:lumMod val="25000"/>
                            </a:schemeClr>
                          </a:solidFill>
                          <a:latin typeface="Abadi" panose="020B0604020104020204" pitchFamily="34" charset="0"/>
                        </a:rPr>
                        <a:t>Success</a:t>
                      </a:r>
                      <a:endParaRPr lang="en-IN" dirty="0"/>
                    </a:p>
                  </a:txBody>
                  <a:tcPr/>
                </a:tc>
                <a:tc>
                  <a:txBody>
                    <a:bodyPr/>
                    <a:lstStyle/>
                    <a:p>
                      <a:pPr algn="ctr"/>
                      <a:r>
                        <a:rPr lang="en-IN" dirty="0" smtClean="0"/>
                        <a:t>98</a:t>
                      </a:r>
                      <a:endParaRPr lang="en-IN" dirty="0"/>
                    </a:p>
                  </a:txBody>
                  <a:tcPr/>
                </a:tc>
              </a:tr>
              <a:tr h="668184">
                <a:tc>
                  <a:txBody>
                    <a:bodyPr/>
                    <a:lstStyle/>
                    <a:p>
                      <a:r>
                        <a:rPr lang="en-US" sz="1800" dirty="0" smtClean="0">
                          <a:solidFill>
                            <a:schemeClr val="accent3">
                              <a:lumMod val="25000"/>
                            </a:schemeClr>
                          </a:solidFill>
                          <a:latin typeface="Abadi" panose="020B0604020104020204" pitchFamily="34" charset="0"/>
                        </a:rPr>
                        <a:t>Success</a:t>
                      </a:r>
                      <a:endParaRPr lang="en-IN" dirty="0"/>
                    </a:p>
                  </a:txBody>
                  <a:tcPr/>
                </a:tc>
                <a:tc>
                  <a:txBody>
                    <a:bodyPr/>
                    <a:lstStyle/>
                    <a:p>
                      <a:pPr algn="ctr"/>
                      <a:r>
                        <a:rPr lang="en-IN" dirty="0" smtClean="0"/>
                        <a:t>1</a:t>
                      </a:r>
                      <a:endParaRPr lang="en-IN" dirty="0"/>
                    </a:p>
                  </a:txBody>
                  <a:tcPr/>
                </a:tc>
              </a:tr>
              <a:tr h="668184">
                <a:tc>
                  <a:txBody>
                    <a:bodyPr/>
                    <a:lstStyle/>
                    <a:p>
                      <a:r>
                        <a:rPr lang="en-US" sz="1800" dirty="0" smtClean="0">
                          <a:solidFill>
                            <a:schemeClr val="accent3">
                              <a:lumMod val="25000"/>
                            </a:schemeClr>
                          </a:solidFill>
                          <a:latin typeface="Abadi" panose="020B0604020104020204" pitchFamily="34" charset="0"/>
                        </a:rPr>
                        <a:t>Success (payload status unclear)</a:t>
                      </a:r>
                      <a:endParaRPr lang="en-IN" dirty="0"/>
                    </a:p>
                  </a:txBody>
                  <a:tcPr/>
                </a:tc>
                <a:tc>
                  <a:txBody>
                    <a:bodyPr/>
                    <a:lstStyle/>
                    <a:p>
                      <a:pPr algn="ctr"/>
                      <a:r>
                        <a:rPr lang="en-IN" dirty="0" smtClean="0"/>
                        <a:t>1</a:t>
                      </a:r>
                      <a:endParaRPr lang="en-IN" dirty="0"/>
                    </a:p>
                  </a:txBody>
                  <a:tcPr/>
                </a:tc>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N</a:t>
            </a:r>
            <a:r>
              <a:rPr lang="en-US" sz="2200" dirty="0" smtClean="0">
                <a:solidFill>
                  <a:schemeClr val="accent3">
                    <a:lumMod val="25000"/>
                  </a:schemeClr>
                </a:solidFill>
                <a:latin typeface="Abadi" panose="020B0604020104020204" pitchFamily="34" charset="0"/>
              </a:rPr>
              <a:t>ames </a:t>
            </a:r>
            <a:r>
              <a:rPr lang="en-US" sz="2200" dirty="0">
                <a:solidFill>
                  <a:schemeClr val="accent3">
                    <a:lumMod val="25000"/>
                  </a:schemeClr>
                </a:solidFill>
                <a:latin typeface="Abadi" panose="020B0604020104020204" pitchFamily="34" charset="0"/>
              </a:rPr>
              <a:t>of the booster which have carried the maximum payload </a:t>
            </a:r>
            <a:r>
              <a:rPr lang="en-US" sz="2200" dirty="0" smtClean="0">
                <a:solidFill>
                  <a:schemeClr val="accent3">
                    <a:lumMod val="25000"/>
                  </a:schemeClr>
                </a:solidFill>
                <a:latin typeface="Abadi" panose="020B0604020104020204" pitchFamily="34" charset="0"/>
              </a:rPr>
              <a:t>mass</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B1048.4</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B1049.4</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B1051.3</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B1056.4</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B1048.5</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B1051.4</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B1049.5</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B1060.2</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B1058.3</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B1051.6</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B1060.3</a:t>
            </a:r>
          </a:p>
          <a:p>
            <a:pPr lvl="1">
              <a:lnSpc>
                <a:spcPct val="100000"/>
              </a:lnSpc>
              <a:spcBef>
                <a:spcPts val="1400"/>
              </a:spcBef>
            </a:pPr>
            <a:r>
              <a:rPr lang="en-US" sz="1800" dirty="0">
                <a:solidFill>
                  <a:schemeClr val="accent3">
                    <a:lumMod val="25000"/>
                  </a:schemeClr>
                </a:solidFill>
                <a:latin typeface="Abadi" panose="020B0604020104020204" pitchFamily="34" charset="0"/>
              </a:rPr>
              <a:t>F9 B5 B1049.7</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a:t>
            </a:r>
            <a:r>
              <a:rPr lang="en-US" sz="2200" dirty="0" smtClean="0">
                <a:solidFill>
                  <a:schemeClr val="accent3">
                    <a:lumMod val="25000"/>
                  </a:schemeClr>
                </a:solidFill>
                <a:latin typeface="Abadi"/>
              </a:rPr>
              <a:t>2015</a:t>
            </a: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p:cNvGraphicFramePr>
            <a:graphicFrameLocks noGrp="1"/>
          </p:cNvGraphicFramePr>
          <p:nvPr>
            <p:extLst>
              <p:ext uri="{D42A27DB-BD31-4B8C-83A1-F6EECF244321}">
                <p14:modId xmlns:p14="http://schemas.microsoft.com/office/powerpoint/2010/main" val="658898217"/>
              </p:ext>
            </p:extLst>
          </p:nvPr>
        </p:nvGraphicFramePr>
        <p:xfrm>
          <a:off x="865760" y="2869479"/>
          <a:ext cx="10592212" cy="2188905"/>
        </p:xfrm>
        <a:graphic>
          <a:graphicData uri="http://schemas.openxmlformats.org/drawingml/2006/table">
            <a:tbl>
              <a:tblPr firstRow="1" bandRow="1">
                <a:tableStyleId>{5C22544A-7EE6-4342-B048-85BDC9FD1C3A}</a:tableStyleId>
              </a:tblPr>
              <a:tblGrid>
                <a:gridCol w="2648053"/>
                <a:gridCol w="2648053"/>
                <a:gridCol w="2648053"/>
                <a:gridCol w="2648053"/>
              </a:tblGrid>
              <a:tr h="729635">
                <a:tc>
                  <a:txBody>
                    <a:bodyPr/>
                    <a:lstStyle/>
                    <a:p>
                      <a:r>
                        <a:rPr lang="en-US" sz="1800" dirty="0" smtClean="0">
                          <a:solidFill>
                            <a:schemeClr val="accent3">
                              <a:lumMod val="25000"/>
                            </a:schemeClr>
                          </a:solidFill>
                          <a:latin typeface="Abadi"/>
                        </a:rPr>
                        <a:t>Month</a:t>
                      </a:r>
                      <a:endParaRPr lang="en-IN" dirty="0"/>
                    </a:p>
                  </a:txBody>
                  <a:tcPr/>
                </a:tc>
                <a:tc>
                  <a:txBody>
                    <a:bodyPr/>
                    <a:lstStyle/>
                    <a:p>
                      <a:r>
                        <a:rPr lang="en-US" sz="1800" dirty="0" err="1" smtClean="0">
                          <a:solidFill>
                            <a:schemeClr val="accent3">
                              <a:lumMod val="25000"/>
                            </a:schemeClr>
                          </a:solidFill>
                          <a:latin typeface="Abadi"/>
                        </a:rPr>
                        <a:t>Landing_Outcome</a:t>
                      </a:r>
                      <a:endParaRPr lang="en-IN" dirty="0"/>
                    </a:p>
                  </a:txBody>
                  <a:tcPr/>
                </a:tc>
                <a:tc>
                  <a:txBody>
                    <a:bodyPr/>
                    <a:lstStyle/>
                    <a:p>
                      <a:r>
                        <a:rPr lang="en-US" sz="1800" dirty="0" err="1" smtClean="0">
                          <a:solidFill>
                            <a:schemeClr val="accent3">
                              <a:lumMod val="25000"/>
                            </a:schemeClr>
                          </a:solidFill>
                          <a:latin typeface="Abadi"/>
                        </a:rPr>
                        <a:t>Booster_Version</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err="1" smtClean="0">
                          <a:solidFill>
                            <a:schemeClr val="accent3">
                              <a:lumMod val="25000"/>
                            </a:schemeClr>
                          </a:solidFill>
                          <a:latin typeface="Abadi"/>
                        </a:rPr>
                        <a:t>Launch_Site</a:t>
                      </a:r>
                      <a:endParaRPr lang="en-US" sz="1800" dirty="0" smtClean="0">
                        <a:solidFill>
                          <a:schemeClr val="accent3">
                            <a:lumMod val="25000"/>
                          </a:schemeClr>
                        </a:solidFill>
                        <a:latin typeface="Abadi"/>
                      </a:endParaRPr>
                    </a:p>
                    <a:p>
                      <a:endParaRPr lang="en-IN" dirty="0"/>
                    </a:p>
                  </a:txBody>
                  <a:tcPr/>
                </a:tc>
              </a:tr>
              <a:tr h="729635">
                <a:tc>
                  <a:txBody>
                    <a:bodyPr/>
                    <a:lstStyle/>
                    <a:p>
                      <a:r>
                        <a:rPr lang="en-US" sz="1800" dirty="0" smtClean="0">
                          <a:solidFill>
                            <a:schemeClr val="accent3">
                              <a:lumMod val="25000"/>
                            </a:schemeClr>
                          </a:solidFill>
                          <a:latin typeface="Abadi"/>
                        </a:rPr>
                        <a:t>01</a:t>
                      </a:r>
                      <a:endParaRPr lang="en-IN" dirty="0"/>
                    </a:p>
                  </a:txBody>
                  <a:tcPr/>
                </a:tc>
                <a:tc>
                  <a:txBody>
                    <a:bodyPr/>
                    <a:lstStyle/>
                    <a:p>
                      <a:r>
                        <a:rPr lang="en-US" sz="1800" dirty="0" smtClean="0">
                          <a:solidFill>
                            <a:schemeClr val="accent3">
                              <a:lumMod val="25000"/>
                            </a:schemeClr>
                          </a:solidFill>
                          <a:latin typeface="Abadi"/>
                        </a:rPr>
                        <a:t>Failure (drone ship)</a:t>
                      </a:r>
                      <a:endParaRPr lang="en-IN" dirty="0"/>
                    </a:p>
                  </a:txBody>
                  <a:tcPr/>
                </a:tc>
                <a:tc>
                  <a:txBody>
                    <a:bodyPr/>
                    <a:lstStyle/>
                    <a:p>
                      <a:r>
                        <a:rPr lang="en-US" sz="1800" dirty="0" smtClean="0">
                          <a:solidFill>
                            <a:schemeClr val="accent3">
                              <a:lumMod val="25000"/>
                            </a:schemeClr>
                          </a:solidFill>
                          <a:latin typeface="Abadi"/>
                        </a:rPr>
                        <a:t>F9 v1.1 B1012 </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accent3">
                              <a:lumMod val="25000"/>
                            </a:schemeClr>
                          </a:solidFill>
                          <a:latin typeface="Abadi"/>
                        </a:rPr>
                        <a:t>CCAFS LC-40</a:t>
                      </a:r>
                    </a:p>
                    <a:p>
                      <a:endParaRPr lang="en-IN" dirty="0"/>
                    </a:p>
                  </a:txBody>
                  <a:tcPr/>
                </a:tc>
              </a:tr>
              <a:tr h="729635">
                <a:tc>
                  <a:txBody>
                    <a:bodyPr/>
                    <a:lstStyle/>
                    <a:p>
                      <a:r>
                        <a:rPr lang="en-US" sz="1800" dirty="0" smtClean="0">
                          <a:solidFill>
                            <a:schemeClr val="accent3">
                              <a:lumMod val="25000"/>
                            </a:schemeClr>
                          </a:solidFill>
                          <a:latin typeface="Abadi"/>
                        </a:rPr>
                        <a:t>04</a:t>
                      </a:r>
                      <a:endParaRPr lang="en-IN" dirty="0"/>
                    </a:p>
                  </a:txBody>
                  <a:tcPr/>
                </a:tc>
                <a:tc>
                  <a:txBody>
                    <a:bodyPr/>
                    <a:lstStyle/>
                    <a:p>
                      <a:r>
                        <a:rPr lang="en-US" sz="1800" dirty="0" smtClean="0">
                          <a:solidFill>
                            <a:schemeClr val="accent3">
                              <a:lumMod val="25000"/>
                            </a:schemeClr>
                          </a:solidFill>
                          <a:latin typeface="Abadi"/>
                        </a:rPr>
                        <a:t>Failure (drone ship)</a:t>
                      </a:r>
                      <a:endParaRPr lang="en-IN" dirty="0"/>
                    </a:p>
                  </a:txBody>
                  <a:tcPr/>
                </a:tc>
                <a:tc>
                  <a:txBody>
                    <a:bodyPr/>
                    <a:lstStyle/>
                    <a:p>
                      <a:r>
                        <a:rPr lang="en-US" sz="1800" dirty="0" smtClean="0">
                          <a:solidFill>
                            <a:schemeClr val="accent3">
                              <a:lumMod val="25000"/>
                            </a:schemeClr>
                          </a:solidFill>
                          <a:latin typeface="Abadi"/>
                        </a:rPr>
                        <a:t>F9 v1.1 B1015 </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accent3">
                              <a:lumMod val="25000"/>
                            </a:schemeClr>
                          </a:solidFill>
                          <a:latin typeface="Abadi"/>
                        </a:rPr>
                        <a:t>CCAFS LC-40</a:t>
                      </a:r>
                    </a:p>
                    <a:p>
                      <a:endParaRPr lang="en-IN" dirty="0"/>
                    </a:p>
                  </a:txBody>
                  <a:tcPr/>
                </a:tc>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6" name="Table 5"/>
          <p:cNvGraphicFramePr>
            <a:graphicFrameLocks noGrp="1"/>
          </p:cNvGraphicFramePr>
          <p:nvPr>
            <p:extLst>
              <p:ext uri="{D42A27DB-BD31-4B8C-83A1-F6EECF244321}">
                <p14:modId xmlns:p14="http://schemas.microsoft.com/office/powerpoint/2010/main" val="3783379137"/>
              </p:ext>
            </p:extLst>
          </p:nvPr>
        </p:nvGraphicFramePr>
        <p:xfrm>
          <a:off x="1984441" y="1680690"/>
          <a:ext cx="7840494" cy="3606800"/>
        </p:xfrm>
        <a:graphic>
          <a:graphicData uri="http://schemas.openxmlformats.org/drawingml/2006/table">
            <a:tbl>
              <a:tblPr firstRow="1" bandRow="1">
                <a:tableStyleId>{5C22544A-7EE6-4342-B048-85BDC9FD1C3A}</a:tableStyleId>
              </a:tblPr>
              <a:tblGrid>
                <a:gridCol w="3920247"/>
                <a:gridCol w="3920247"/>
              </a:tblGrid>
              <a:tr h="370840">
                <a:tc>
                  <a:txBody>
                    <a:bodyPr/>
                    <a:lstStyle/>
                    <a:p>
                      <a:r>
                        <a:rPr lang="en-US" sz="1800" dirty="0" err="1" smtClean="0">
                          <a:solidFill>
                            <a:schemeClr val="accent3">
                              <a:lumMod val="25000"/>
                            </a:schemeClr>
                          </a:solidFill>
                          <a:latin typeface="Abadi" panose="020B0604020104020204" pitchFamily="34" charset="0"/>
                        </a:rPr>
                        <a:t>Landing_Outcome</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err="1" smtClean="0">
                          <a:solidFill>
                            <a:schemeClr val="accent3">
                              <a:lumMod val="25000"/>
                            </a:schemeClr>
                          </a:solidFill>
                          <a:latin typeface="Abadi" panose="020B0604020104020204" pitchFamily="34" charset="0"/>
                        </a:rPr>
                        <a:t>Count_of_Landing_Outcomes</a:t>
                      </a:r>
                      <a:endParaRPr lang="en-US" sz="1800" dirty="0" smtClean="0">
                        <a:solidFill>
                          <a:schemeClr val="accent3">
                            <a:lumMod val="25000"/>
                          </a:schemeClr>
                        </a:solidFill>
                        <a:latin typeface="Abadi" panose="020B0604020104020204" pitchFamily="34" charset="0"/>
                      </a:endParaRPr>
                    </a:p>
                    <a:p>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No attempt</a:t>
                      </a:r>
                      <a:endParaRPr lang="en-IN" dirty="0"/>
                    </a:p>
                  </a:txBody>
                  <a:tcPr/>
                </a:tc>
                <a:tc>
                  <a:txBody>
                    <a:bodyPr/>
                    <a:lstStyle/>
                    <a:p>
                      <a:pPr algn="ctr"/>
                      <a:r>
                        <a:rPr lang="en-IN" dirty="0" smtClean="0"/>
                        <a:t>10</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Success (drone ship)</a:t>
                      </a:r>
                      <a:endParaRPr lang="en-IN" dirty="0"/>
                    </a:p>
                  </a:txBody>
                  <a:tcPr/>
                </a:tc>
                <a:tc>
                  <a:txBody>
                    <a:bodyPr/>
                    <a:lstStyle/>
                    <a:p>
                      <a:pPr algn="ctr"/>
                      <a:r>
                        <a:rPr lang="en-IN" dirty="0" smtClean="0"/>
                        <a:t>5</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Failure (drone ship)</a:t>
                      </a:r>
                      <a:endParaRPr lang="en-IN" dirty="0"/>
                    </a:p>
                  </a:txBody>
                  <a:tcPr/>
                </a:tc>
                <a:tc>
                  <a:txBody>
                    <a:bodyPr/>
                    <a:lstStyle/>
                    <a:p>
                      <a:pPr algn="ctr"/>
                      <a:r>
                        <a:rPr lang="en-IN" dirty="0" smtClean="0"/>
                        <a:t>5</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Success (ground pad)</a:t>
                      </a:r>
                      <a:endParaRPr lang="en-IN" dirty="0"/>
                    </a:p>
                  </a:txBody>
                  <a:tcPr/>
                </a:tc>
                <a:tc>
                  <a:txBody>
                    <a:bodyPr/>
                    <a:lstStyle/>
                    <a:p>
                      <a:pPr algn="ctr"/>
                      <a:r>
                        <a:rPr lang="en-IN" dirty="0" smtClean="0"/>
                        <a:t>3</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Controlled (ocean)</a:t>
                      </a:r>
                      <a:endParaRPr lang="en-IN" dirty="0"/>
                    </a:p>
                  </a:txBody>
                  <a:tcPr/>
                </a:tc>
                <a:tc>
                  <a:txBody>
                    <a:bodyPr/>
                    <a:lstStyle/>
                    <a:p>
                      <a:pPr algn="ctr"/>
                      <a:r>
                        <a:rPr lang="en-IN" dirty="0" smtClean="0"/>
                        <a:t>3</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Uncontrolled (ocean)</a:t>
                      </a:r>
                      <a:endParaRPr lang="en-IN" dirty="0"/>
                    </a:p>
                  </a:txBody>
                  <a:tcPr/>
                </a:tc>
                <a:tc>
                  <a:txBody>
                    <a:bodyPr/>
                    <a:lstStyle/>
                    <a:p>
                      <a:pPr algn="ctr"/>
                      <a:r>
                        <a:rPr lang="en-IN" dirty="0" smtClean="0"/>
                        <a:t>2</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Failure (parachute)</a:t>
                      </a:r>
                      <a:endParaRPr lang="en-IN" dirty="0"/>
                    </a:p>
                  </a:txBody>
                  <a:tcPr/>
                </a:tc>
                <a:tc>
                  <a:txBody>
                    <a:bodyPr/>
                    <a:lstStyle/>
                    <a:p>
                      <a:pPr algn="ctr"/>
                      <a:r>
                        <a:rPr lang="en-IN" dirty="0" smtClean="0"/>
                        <a:t>2</a:t>
                      </a:r>
                      <a:endParaRPr lang="en-IN" dirty="0"/>
                    </a:p>
                  </a:txBody>
                  <a:tcPr/>
                </a:tc>
              </a:tr>
              <a:tr h="370840">
                <a:tc>
                  <a:txBody>
                    <a:bodyPr/>
                    <a:lstStyle/>
                    <a:p>
                      <a:r>
                        <a:rPr lang="en-US" sz="1800" dirty="0" smtClean="0">
                          <a:solidFill>
                            <a:schemeClr val="accent3">
                              <a:lumMod val="25000"/>
                            </a:schemeClr>
                          </a:solidFill>
                          <a:latin typeface="Abadi" panose="020B0604020104020204" pitchFamily="34" charset="0"/>
                        </a:rPr>
                        <a:t>Precluded (drone ship)</a:t>
                      </a:r>
                      <a:endParaRPr lang="en-IN" dirty="0"/>
                    </a:p>
                  </a:txBody>
                  <a:tcPr/>
                </a:tc>
                <a:tc>
                  <a:txBody>
                    <a:bodyPr/>
                    <a:lstStyle/>
                    <a:p>
                      <a:pPr algn="ctr"/>
                      <a:r>
                        <a:rPr lang="en-IN" dirty="0" smtClean="0"/>
                        <a:t>1</a:t>
                      </a:r>
                      <a:endParaRPr lang="en-IN" dirty="0"/>
                    </a:p>
                  </a:txBody>
                  <a:tcPr/>
                </a:tc>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4"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517502"/>
            <a:ext cx="10687961" cy="4508071"/>
          </a:xfrm>
          <a:prstGeom prst="rect">
            <a:avLst/>
          </a:prstGeom>
        </p:spPr>
      </p:pic>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866077" y="1446247"/>
            <a:ext cx="10591895" cy="4351338"/>
          </a:xfrm>
          <a:prstGeom prst="rect">
            <a:avLst/>
          </a:prstGeom>
        </p:spPr>
      </p:pic>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496135"/>
            <a:ext cx="10687961" cy="4314825"/>
          </a:xfrm>
          <a:prstGeom prst="rect">
            <a:avLst/>
          </a:prstGeom>
        </p:spPr>
      </p:pic>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379379" y="1313234"/>
            <a:ext cx="11488366" cy="46011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lvl="1">
              <a:spcBef>
                <a:spcPts val="1400"/>
              </a:spcBef>
            </a:pPr>
            <a:r>
              <a:rPr lang="en-US" sz="1800" dirty="0" err="1">
                <a:solidFill>
                  <a:schemeClr val="accent3">
                    <a:lumMod val="25000"/>
                  </a:schemeClr>
                </a:solidFill>
                <a:latin typeface="Abadi" panose="020B0604020104020204" pitchFamily="34" charset="0"/>
              </a:rPr>
              <a:t>SpaceX's</a:t>
            </a:r>
            <a:r>
              <a:rPr lang="en-US" sz="1800" dirty="0">
                <a:solidFill>
                  <a:schemeClr val="accent3">
                    <a:lumMod val="25000"/>
                  </a:schemeClr>
                </a:solidFill>
                <a:latin typeface="Abadi" panose="020B0604020104020204" pitchFamily="34" charset="0"/>
              </a:rPr>
              <a:t> Falcon 9 is a reusable two-stage rocket designed to transport payloads and crew into Earth's orbit and beyond. The ability to land and reuse the first stage significantly reduces launch costs, making space access more </a:t>
            </a:r>
            <a:r>
              <a:rPr lang="en-US" sz="1800" dirty="0" smtClean="0">
                <a:solidFill>
                  <a:schemeClr val="accent3">
                    <a:lumMod val="25000"/>
                  </a:schemeClr>
                </a:solidFill>
                <a:latin typeface="Abadi" panose="020B0604020104020204" pitchFamily="34" charset="0"/>
              </a:rPr>
              <a:t>affordable.</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t>
            </a:r>
            <a:r>
              <a:rPr lang="en-US" sz="2200" dirty="0" smtClean="0">
                <a:solidFill>
                  <a:schemeClr val="accent3">
                    <a:lumMod val="25000"/>
                  </a:schemeClr>
                </a:solidFill>
                <a:latin typeface="Abadi" panose="020B0604020104020204" pitchFamily="34" charset="0"/>
              </a:rPr>
              <a:t>answers</a:t>
            </a:r>
          </a:p>
          <a:p>
            <a:pPr lvl="1">
              <a:spcBef>
                <a:spcPts val="1400"/>
              </a:spcBef>
            </a:pPr>
            <a:r>
              <a:rPr lang="en-US" sz="1800" dirty="0">
                <a:solidFill>
                  <a:schemeClr val="accent3">
                    <a:lumMod val="25000"/>
                  </a:schemeClr>
                </a:solidFill>
                <a:latin typeface="Abadi" panose="020B0604020104020204" pitchFamily="34" charset="0"/>
              </a:rPr>
              <a:t>This project aims to develop a machine learning model that predicts the success of Falcon 9 first-stage landings based on historical launch data.</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1615186"/>
            <a:ext cx="10687962" cy="3811588"/>
          </a:xfrm>
          <a:prstGeom prst="rect">
            <a:avLst/>
          </a:prstGeom>
        </p:spPr>
        <p:txBody>
          <a:bodyPr vert="horz" lIns="91440" tIns="45720" rIns="91440" bIns="45720" rtlCol="0" anchor="t">
            <a:normAutofit/>
          </a:bodyPr>
          <a:lstStyle/>
          <a:p>
            <a:pPr>
              <a:lnSpc>
                <a:spcPct val="100000"/>
              </a:lnSpc>
              <a:spcBef>
                <a:spcPts val="1400"/>
              </a:spcBef>
            </a:pPr>
            <a:r>
              <a:rPr lang="en-US" sz="2400" dirty="0"/>
              <a:t>The bar chart presents the accuracy of each classification model on the test data. The Decision Tree and Logistic Regression models achieved the highest accuracy of 83.33%, outperforming SVM and KNN.</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1780162"/>
            <a:ext cx="5257800" cy="4088826"/>
          </a:xfrm>
          <a:prstGeom prst="rect">
            <a:avLst/>
          </a:prstGeom>
        </p:spPr>
        <p:txBody>
          <a:bodyPr>
            <a:normAutofit/>
          </a:bodyPr>
          <a:lstStyle/>
          <a:p>
            <a:pPr marL="0" indent="0">
              <a:lnSpc>
                <a:spcPct val="100000"/>
              </a:lnSpc>
              <a:spcBef>
                <a:spcPts val="1400"/>
              </a:spcBef>
              <a:buNone/>
            </a:pPr>
            <a:r>
              <a:rPr lang="en-US" sz="2400" dirty="0"/>
              <a:t>The confusion matrix shows that the Decision Tree model correctly predicted 15 out of 18 instances. It had difficulty with some false positives, where unsuccessful landings were predicted as successful. Further analysis and feature engineering could potentially improve the model's performance.</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9281" y="1708460"/>
            <a:ext cx="4846330" cy="416052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554041"/>
            <a:ext cx="10687961" cy="4351338"/>
          </a:xfrm>
          <a:prstGeom prst="rect">
            <a:avLst/>
          </a:prstGeom>
        </p:spPr>
        <p:txBody>
          <a:bodyPr>
            <a:normAutofit/>
          </a:bodyPr>
          <a:lstStyle/>
          <a:p>
            <a:r>
              <a:rPr lang="en-US" sz="2400" dirty="0"/>
              <a:t>The project successfully built and evaluated machine learning models for predicting </a:t>
            </a:r>
            <a:r>
              <a:rPr lang="en-US" sz="2400" dirty="0" err="1"/>
              <a:t>SpaceX</a:t>
            </a:r>
            <a:r>
              <a:rPr lang="en-US" sz="2400" dirty="0"/>
              <a:t> Falcon 9 first-stage landing success. Key factors influencing landing outcomes were identified, including launch site, payload mass, and orbit type. The best performing model achieved an accuracy of over 83%, demonstrating the feasibility of this approach</a:t>
            </a:r>
            <a:r>
              <a:rPr lang="en-US" sz="2400" dirty="0" smtClean="0"/>
              <a:t>. </a:t>
            </a:r>
            <a:endParaRPr lang="en-US" sz="2400" dirty="0"/>
          </a:p>
          <a:p>
            <a:r>
              <a:rPr lang="en-US" sz="2400" dirty="0" smtClean="0"/>
              <a:t>Future </a:t>
            </a:r>
            <a:r>
              <a:rPr lang="en-US" sz="2400" dirty="0"/>
              <a:t>work could explore additional features, such as weather conditions, and experiment with other machine learning models like ensemble methods. Additionally, developing a real-time prediction system could provide valuable insights for future launches.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r>
              <a:rPr lang="en-US" sz="8800" dirty="0" smtClean="0">
                <a:solidFill>
                  <a:schemeClr val="accent3">
                    <a:lumMod val="25000"/>
                  </a:schemeClr>
                </a:solidFill>
                <a:latin typeface="Abadi"/>
              </a:rPr>
              <a:t>:</a:t>
            </a:r>
          </a:p>
          <a:p>
            <a:pPr lvl="1">
              <a:lnSpc>
                <a:spcPct val="120000"/>
              </a:lnSpc>
              <a:spcBef>
                <a:spcPts val="1400"/>
              </a:spcBef>
            </a:pPr>
            <a:r>
              <a:rPr lang="en-US" sz="7600" dirty="0" smtClean="0">
                <a:solidFill>
                  <a:schemeClr val="bg2">
                    <a:lumMod val="50000"/>
                  </a:schemeClr>
                </a:solidFill>
                <a:latin typeface="Abadi"/>
              </a:rPr>
              <a:t>Describe how data was collected </a:t>
            </a:r>
          </a:p>
          <a:p>
            <a:pPr>
              <a:lnSpc>
                <a:spcPct val="120000"/>
              </a:lnSpc>
              <a:spcBef>
                <a:spcPts val="1400"/>
              </a:spcBef>
            </a:pPr>
            <a:r>
              <a:rPr lang="en-US" sz="8800" dirty="0" smtClean="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Describe </a:t>
            </a:r>
            <a:r>
              <a:rPr lang="en-US" sz="7600" dirty="0">
                <a:solidFill>
                  <a:schemeClr val="bg2">
                    <a:lumMod val="50000"/>
                  </a:schemeClr>
                </a:solidFill>
                <a:latin typeface="Abadi"/>
              </a:rPr>
              <a:t>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endParaRPr lang="en-US" sz="2200" dirty="0" smtClean="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Launch data was collected from the </a:t>
            </a:r>
            <a:r>
              <a:rPr lang="en-US" sz="1800" dirty="0" err="1">
                <a:solidFill>
                  <a:schemeClr val="accent3">
                    <a:lumMod val="25000"/>
                  </a:schemeClr>
                </a:solidFill>
                <a:latin typeface="Abadi" panose="020B0604020104020204" pitchFamily="34" charset="0"/>
              </a:rPr>
              <a:t>SpaceX</a:t>
            </a:r>
            <a:r>
              <a:rPr lang="en-US" sz="1800" dirty="0">
                <a:solidFill>
                  <a:schemeClr val="accent3">
                    <a:lumMod val="25000"/>
                  </a:schemeClr>
                </a:solidFill>
                <a:latin typeface="Abadi" panose="020B0604020104020204" pitchFamily="34" charset="0"/>
              </a:rPr>
              <a:t> API using Python libraries like 'requests' and 'pandas'. Additionally, web scraping techniques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extracted historical launch records from Wikipedia.</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sz="2200" dirty="0" smtClean="0">
                <a:solidFill>
                  <a:srgbClr val="1C7DDB"/>
                </a:solidFill>
                <a:latin typeface="Abadi"/>
              </a:rPr>
              <a:t>1. Request </a:t>
            </a:r>
            <a:r>
              <a:rPr lang="en-US" sz="2200" dirty="0">
                <a:solidFill>
                  <a:srgbClr val="1C7DDB"/>
                </a:solidFill>
                <a:latin typeface="Abadi"/>
              </a:rPr>
              <a:t>and parse the </a:t>
            </a:r>
            <a:r>
              <a:rPr lang="en-US" sz="2200" dirty="0" err="1">
                <a:solidFill>
                  <a:srgbClr val="1C7DDB"/>
                </a:solidFill>
                <a:latin typeface="Abadi"/>
              </a:rPr>
              <a:t>SpaceX</a:t>
            </a:r>
            <a:r>
              <a:rPr lang="en-US" sz="2200" dirty="0">
                <a:solidFill>
                  <a:srgbClr val="1C7DDB"/>
                </a:solidFill>
                <a:latin typeface="Abadi"/>
              </a:rPr>
              <a:t> launch data using the </a:t>
            </a:r>
            <a:r>
              <a:rPr lang="en-US" sz="2200" dirty="0" smtClean="0">
                <a:solidFill>
                  <a:srgbClr val="1C7DDB"/>
                </a:solidFill>
                <a:latin typeface="Abadi"/>
              </a:rPr>
              <a:t>GET request</a:t>
            </a:r>
          </a:p>
          <a:p>
            <a:pPr marL="0" indent="0">
              <a:buNone/>
            </a:pPr>
            <a:r>
              <a:rPr lang="en-US" sz="2200" dirty="0" smtClean="0">
                <a:solidFill>
                  <a:srgbClr val="1C7DDB"/>
                </a:solidFill>
                <a:latin typeface="Abadi"/>
              </a:rPr>
              <a:t>2. Filter </a:t>
            </a:r>
            <a:r>
              <a:rPr lang="en-US" sz="2200" dirty="0">
                <a:solidFill>
                  <a:srgbClr val="1C7DDB"/>
                </a:solidFill>
                <a:latin typeface="Abadi"/>
              </a:rPr>
              <a:t>the </a:t>
            </a:r>
            <a:r>
              <a:rPr lang="en-US" sz="2200" dirty="0" err="1">
                <a:solidFill>
                  <a:srgbClr val="1C7DDB"/>
                </a:solidFill>
                <a:latin typeface="Abadi"/>
              </a:rPr>
              <a:t>dataframe</a:t>
            </a:r>
            <a:r>
              <a:rPr lang="en-US" sz="2200" dirty="0">
                <a:solidFill>
                  <a:srgbClr val="1C7DDB"/>
                </a:solidFill>
                <a:latin typeface="Abadi"/>
              </a:rPr>
              <a:t> to only include Falcon 9 </a:t>
            </a:r>
            <a:r>
              <a:rPr lang="en-US" sz="2200" dirty="0" smtClean="0">
                <a:solidFill>
                  <a:srgbClr val="1C7DDB"/>
                </a:solidFill>
                <a:latin typeface="Abadi"/>
              </a:rPr>
              <a:t>launches</a:t>
            </a:r>
          </a:p>
          <a:p>
            <a:pPr marL="0" indent="0">
              <a:buNone/>
            </a:pPr>
            <a:r>
              <a:rPr lang="en-US" sz="2200" dirty="0" smtClean="0">
                <a:solidFill>
                  <a:srgbClr val="1C7DDB"/>
                </a:solidFill>
                <a:latin typeface="Abadi"/>
              </a:rPr>
              <a:t>3. Dealing </a:t>
            </a:r>
            <a:r>
              <a:rPr lang="en-US" sz="2200" dirty="0">
                <a:solidFill>
                  <a:srgbClr val="1C7DDB"/>
                </a:solidFill>
                <a:latin typeface="Abadi"/>
              </a:rPr>
              <a:t>with Missing </a:t>
            </a:r>
            <a:r>
              <a:rPr lang="en-US" sz="2200" dirty="0" smtClean="0">
                <a:solidFill>
                  <a:srgbClr val="1C7DDB"/>
                </a:solidFill>
                <a:latin typeface="Abadi"/>
              </a:rPr>
              <a:t>Values</a:t>
            </a: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the completed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calls notebook </a:t>
            </a:r>
            <a:r>
              <a:rPr lang="en-US" sz="2200" dirty="0" smtClean="0">
                <a:solidFill>
                  <a:srgbClr val="1C7DDB"/>
                </a:solidFill>
                <a:latin typeface="Abadi" panose="020B0604020104020204" pitchFamily="34" charset="0"/>
              </a:rPr>
              <a:t>(“https</a:t>
            </a:r>
            <a:r>
              <a:rPr lang="en-US" sz="2200" dirty="0">
                <a:solidFill>
                  <a:srgbClr val="1C7DDB"/>
                </a:solidFill>
                <a:latin typeface="Abadi" panose="020B0604020104020204" pitchFamily="34" charset="0"/>
              </a:rPr>
              <a:t>://</a:t>
            </a:r>
            <a:r>
              <a:rPr lang="en-US" sz="2200" dirty="0" smtClean="0">
                <a:solidFill>
                  <a:srgbClr val="1C7DDB"/>
                </a:solidFill>
                <a:latin typeface="Abadi" panose="020B0604020104020204" pitchFamily="34" charset="0"/>
              </a:rPr>
              <a:t>github.com/</a:t>
            </a:r>
            <a:r>
              <a:rPr lang="en-US" sz="2200" dirty="0" err="1" smtClean="0">
                <a:solidFill>
                  <a:srgbClr val="1C7DDB"/>
                </a:solidFill>
                <a:latin typeface="Abadi" panose="020B0604020104020204" pitchFamily="34" charset="0"/>
              </a:rPr>
              <a:t>Sundaraselvamp</a:t>
            </a:r>
            <a:r>
              <a:rPr lang="en-US" sz="2200" dirty="0" smtClean="0">
                <a:solidFill>
                  <a:srgbClr val="1C7DDB"/>
                </a:solidFill>
                <a:latin typeface="Abadi" panose="020B0604020104020204" pitchFamily="34" charset="0"/>
              </a:rPr>
              <a:t>/</a:t>
            </a:r>
            <a:r>
              <a:rPr lang="en-US" sz="2200" dirty="0" err="1" smtClean="0">
                <a:solidFill>
                  <a:srgbClr val="1C7DDB"/>
                </a:solidFill>
                <a:latin typeface="Abadi" panose="020B0604020104020204" pitchFamily="34" charset="0"/>
              </a:rPr>
              <a:t>IBM_Capstone_DS</a:t>
            </a:r>
            <a:r>
              <a:rPr lang="en-US" sz="2200" dirty="0" smtClean="0">
                <a:solidFill>
                  <a:srgbClr val="1C7DDB"/>
                </a:solidFill>
                <a:latin typeface="Abadi" panose="020B0604020104020204" pitchFamily="34" charset="0"/>
              </a:rPr>
              <a:t>/blob/main/</a:t>
            </a:r>
            <a:r>
              <a:rPr lang="en-US" sz="2200" dirty="0" err="1" smtClean="0">
                <a:solidFill>
                  <a:srgbClr val="1C7DDB"/>
                </a:solidFill>
                <a:latin typeface="Abadi" panose="020B0604020104020204" pitchFamily="34" charset="0"/>
              </a:rPr>
              <a:t>jupyter</a:t>
            </a:r>
            <a:r>
              <a:rPr lang="en-US" sz="2200" dirty="0" smtClean="0">
                <a:solidFill>
                  <a:srgbClr val="1C7DDB"/>
                </a:solidFill>
                <a:latin typeface="Abadi" panose="020B0604020104020204" pitchFamily="34" charset="0"/>
              </a:rPr>
              <a:t>-labs-</a:t>
            </a:r>
            <a:r>
              <a:rPr lang="en-US" sz="2200" dirty="0" err="1" smtClean="0">
                <a:solidFill>
                  <a:srgbClr val="1C7DDB"/>
                </a:solidFill>
                <a:latin typeface="Abadi" panose="020B0604020104020204" pitchFamily="34" charset="0"/>
              </a:rPr>
              <a:t>spacex</a:t>
            </a:r>
            <a:r>
              <a:rPr lang="en-US" sz="2200" dirty="0" smtClean="0">
                <a:solidFill>
                  <a:srgbClr val="1C7DDB"/>
                </a:solidFill>
                <a:latin typeface="Abadi" panose="020B0604020104020204" pitchFamily="34" charset="0"/>
              </a:rPr>
              <a:t>-data-collection-</a:t>
            </a:r>
            <a:r>
              <a:rPr lang="en-US" sz="2200" dirty="0" err="1" smtClean="0">
                <a:solidFill>
                  <a:srgbClr val="1C7DDB"/>
                </a:solidFill>
                <a:latin typeface="Abadi" panose="020B0604020104020204" pitchFamily="34" charset="0"/>
              </a:rPr>
              <a:t>api.ipynb</a:t>
            </a:r>
            <a:r>
              <a:rPr lang="en-US" sz="2200" dirty="0" smtClean="0">
                <a:solidFill>
                  <a:srgbClr val="1C7DDB"/>
                </a:solidFill>
                <a:latin typeface="Abadi" panose="020B0604020104020204" pitchFamily="34" charset="0"/>
              </a:rPr>
              <a:t>”),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pPr marL="0" indent="0">
              <a:buNone/>
            </a:pPr>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a:t>
            </a:r>
            <a:r>
              <a:rPr lang="en-US" sz="2200" dirty="0" smtClean="0">
                <a:solidFill>
                  <a:schemeClr val="accent3">
                    <a:lumMod val="25000"/>
                  </a:schemeClr>
                </a:solidFill>
                <a:latin typeface="Abadi"/>
              </a:rPr>
              <a:t>flowcharts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the completed web scraping notebook, as an external reference and peer-review </a:t>
            </a:r>
            <a:r>
              <a:rPr lang="en-US" sz="2200" dirty="0">
                <a:solidFill>
                  <a:schemeClr val="accent3">
                    <a:lumMod val="25000"/>
                  </a:schemeClr>
                </a:solidFill>
                <a:latin typeface="Abadi" panose="020B0604020104020204" pitchFamily="34" charset="0"/>
              </a:rPr>
              <a:t>purpose(“</a:t>
            </a:r>
            <a:r>
              <a:rPr lang="en-US" sz="2200" dirty="0">
                <a:solidFill>
                  <a:schemeClr val="accent3">
                    <a:lumMod val="25000"/>
                  </a:schemeClr>
                </a:solidFill>
                <a:latin typeface="Abadi" panose="020B0604020104020204" pitchFamily="34" charset="0"/>
                <a:hlinkClick r:id="rId3"/>
              </a:rPr>
              <a:t>https://github.com/</a:t>
            </a:r>
            <a:r>
              <a:rPr lang="en-US" sz="2200" dirty="0" err="1">
                <a:solidFill>
                  <a:schemeClr val="accent3">
                    <a:lumMod val="25000"/>
                  </a:schemeClr>
                </a:solidFill>
                <a:latin typeface="Abadi" panose="020B0604020104020204" pitchFamily="34" charset="0"/>
                <a:hlinkClick r:id="rId3"/>
              </a:rPr>
              <a:t>Sundaraselvamp</a:t>
            </a:r>
            <a:r>
              <a:rPr lang="en-US" sz="2200" dirty="0">
                <a:solidFill>
                  <a:schemeClr val="accent3">
                    <a:lumMod val="25000"/>
                  </a:schemeClr>
                </a:solidFill>
                <a:latin typeface="Abadi" panose="020B0604020104020204" pitchFamily="34" charset="0"/>
                <a:hlinkClick r:id="rId3"/>
              </a:rPr>
              <a:t>/</a:t>
            </a:r>
            <a:r>
              <a:rPr lang="en-US" sz="2200" dirty="0" err="1">
                <a:solidFill>
                  <a:schemeClr val="accent3">
                    <a:lumMod val="25000"/>
                  </a:schemeClr>
                </a:solidFill>
                <a:latin typeface="Abadi" panose="020B0604020104020204" pitchFamily="34" charset="0"/>
                <a:hlinkClick r:id="rId3"/>
              </a:rPr>
              <a:t>IBM_Capstone_DS</a:t>
            </a:r>
            <a:r>
              <a:rPr lang="en-US" sz="2200" dirty="0">
                <a:solidFill>
                  <a:schemeClr val="accent3">
                    <a:lumMod val="25000"/>
                  </a:schemeClr>
                </a:solidFill>
                <a:latin typeface="Abadi" panose="020B0604020104020204" pitchFamily="34" charset="0"/>
                <a:hlinkClick r:id="rId3"/>
              </a:rPr>
              <a:t>/blob/main/</a:t>
            </a:r>
            <a:r>
              <a:rPr lang="en-US" sz="2200" dirty="0" err="1">
                <a:solidFill>
                  <a:schemeClr val="accent3">
                    <a:lumMod val="25000"/>
                  </a:schemeClr>
                </a:solidFill>
                <a:latin typeface="Abadi" panose="020B0604020104020204" pitchFamily="34" charset="0"/>
                <a:hlinkClick r:id="rId3"/>
              </a:rPr>
              <a:t>jupyter</a:t>
            </a:r>
            <a:r>
              <a:rPr lang="en-US" sz="2200" dirty="0">
                <a:solidFill>
                  <a:schemeClr val="accent3">
                    <a:lumMod val="25000"/>
                  </a:schemeClr>
                </a:solidFill>
                <a:latin typeface="Abadi" panose="020B0604020104020204" pitchFamily="34" charset="0"/>
                <a:hlinkClick r:id="rId3"/>
              </a:rPr>
              <a:t>-labs-</a:t>
            </a:r>
            <a:r>
              <a:rPr lang="en-US" sz="2200" dirty="0" err="1">
                <a:solidFill>
                  <a:schemeClr val="accent3">
                    <a:lumMod val="25000"/>
                  </a:schemeClr>
                </a:solidFill>
                <a:latin typeface="Abadi" panose="020B0604020104020204" pitchFamily="34" charset="0"/>
                <a:hlinkClick r:id="rId3"/>
              </a:rPr>
              <a:t>webscraping.ipynb</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rgbClr val="1C7DDB"/>
                </a:solidFill>
                <a:latin typeface="Abadi"/>
              </a:rPr>
              <a:t>Request the Falcon9 Launch Wiki page from its URL</a:t>
            </a:r>
          </a:p>
          <a:p>
            <a:r>
              <a:rPr lang="en-US" sz="2200" dirty="0">
                <a:solidFill>
                  <a:srgbClr val="1C7DDB"/>
                </a:solidFill>
                <a:latin typeface="Abadi"/>
              </a:rPr>
              <a:t>Extract all column/variable names from the HTML table header</a:t>
            </a:r>
          </a:p>
          <a:p>
            <a:r>
              <a:rPr lang="en-US" sz="2200" dirty="0">
                <a:solidFill>
                  <a:srgbClr val="1C7DDB"/>
                </a:solidFill>
                <a:latin typeface="Abadi"/>
              </a:rPr>
              <a:t>Create a data frame by parsing the launch HTML tables</a:t>
            </a:r>
          </a:p>
          <a:p>
            <a:pPr marL="0" indent="0">
              <a:buFont typeface="Arial" panose="020B0604020202020204" pitchFamily="34" charset="0"/>
              <a:buNone/>
            </a:pPr>
            <a:endParaRPr lang="en-US" sz="2200" dirty="0">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http://schemas.microsoft.com/office/infopath/2007/PartnerControls"/>
    <ds:schemaRef ds:uri="155be751-a274-42e8-93fb-f39d3b9bccc8"/>
    <ds:schemaRef ds:uri="http://schemas.microsoft.com/office/2006/documentManagement/types"/>
    <ds:schemaRef ds:uri="http://schemas.microsoft.com/office/2006/metadata/properties"/>
    <ds:schemaRef ds:uri="http://purl.org/dc/terms/"/>
    <ds:schemaRef ds:uri="http://schemas.openxmlformats.org/package/2006/metadata/core-properties"/>
    <ds:schemaRef ds:uri="f80a141d-92ca-4d3d-9308-f7e7b1d44ce8"/>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177</TotalTime>
  <Words>1739</Words>
  <Application>Microsoft Office PowerPoint</Application>
  <PresentationFormat>Custom</PresentationFormat>
  <Paragraphs>309</Paragraphs>
  <Slides>47</Slides>
  <Notes>4</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HP</cp:lastModifiedBy>
  <cp:revision>207</cp:revision>
  <dcterms:created xsi:type="dcterms:W3CDTF">2021-04-29T18:58:34Z</dcterms:created>
  <dcterms:modified xsi:type="dcterms:W3CDTF">2024-05-04T19:23:02Z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